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2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8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6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1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7F180-8CC6-4D07-BB41-B66562323211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E08E-766C-4031-8931-DDEE3DD66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4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rius.com/ultrasound-got-your-tongu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spliu.sitehost.iu.edu/software/software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Ultrasound Visualization and Analysis using WASL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399"/>
            <a:ext cx="9144000" cy="13154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Steven M. Lulich</a:t>
            </a:r>
          </a:p>
          <a:p>
            <a:r>
              <a:rPr lang="en-US" dirty="0" smtClean="0"/>
              <a:t>Department of Speech, Language and Hearing Sciences</a:t>
            </a:r>
          </a:p>
          <a:p>
            <a:r>
              <a:rPr lang="en-US" dirty="0" smtClean="0"/>
              <a:t>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898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To launch WASL:</a:t>
            </a:r>
          </a:p>
          <a:p>
            <a:pPr lvl="1"/>
            <a:r>
              <a:rPr lang="en-US" dirty="0" smtClean="0"/>
              <a:t>&gt;&gt; h = WASL;</a:t>
            </a:r>
          </a:p>
          <a:p>
            <a:pPr lvl="1"/>
            <a:r>
              <a:rPr lang="en-US" dirty="0" smtClean="0"/>
              <a:t>(or just &gt;&gt; WASL;)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6000" dirty="0"/>
          </a:p>
          <a:p>
            <a:r>
              <a:rPr lang="en-US" dirty="0" smtClean="0"/>
              <a:t>Multiple instances of WASL can be open at the same time.  The various instances of WASL do not interact or interfere with each other in any way.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68" y="1199027"/>
            <a:ext cx="6994035" cy="44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1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Core functions</a:t>
            </a:r>
          </a:p>
          <a:p>
            <a:r>
              <a:rPr lang="en-US" dirty="0" smtClean="0"/>
              <a:t>Primary plugins</a:t>
            </a:r>
          </a:p>
          <a:p>
            <a:r>
              <a:rPr lang="en-US" dirty="0" smtClean="0"/>
              <a:t>Secondary plugins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68" y="1199027"/>
            <a:ext cx="6994035" cy="4468411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13" idx="1"/>
          </p:cNvCxnSpPr>
          <p:nvPr/>
        </p:nvCxnSpPr>
        <p:spPr>
          <a:xfrm flipV="1">
            <a:off x="3337457" y="1801184"/>
            <a:ext cx="982930" cy="2990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477583" y="2426809"/>
            <a:ext cx="842804" cy="175984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04374" y="2524590"/>
            <a:ext cx="2670070" cy="56481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320387" y="1399216"/>
            <a:ext cx="2104961" cy="80393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20387" y="2233117"/>
            <a:ext cx="2104961" cy="3259419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74444" y="1293147"/>
            <a:ext cx="4584273" cy="4199389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2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3657600" cy="5032375"/>
          </a:xfrm>
        </p:spPr>
        <p:txBody>
          <a:bodyPr/>
          <a:lstStyle/>
          <a:p>
            <a:r>
              <a:rPr lang="en-US" dirty="0" smtClean="0"/>
              <a:t>Core Functions</a:t>
            </a:r>
          </a:p>
          <a:p>
            <a:pPr lvl="1"/>
            <a:r>
              <a:rPr lang="en-US" dirty="0" smtClean="0"/>
              <a:t>Manipulation of traces (tongue segmentations)</a:t>
            </a:r>
          </a:p>
          <a:p>
            <a:pPr lvl="1"/>
            <a:r>
              <a:rPr lang="en-US" dirty="0" smtClean="0"/>
              <a:t>Color map and intensity</a:t>
            </a:r>
          </a:p>
          <a:p>
            <a:pPr lvl="1"/>
            <a:r>
              <a:rPr lang="en-US" dirty="0" smtClean="0"/>
              <a:t>Frame-by-frame and slice-by-slice navigation</a:t>
            </a:r>
          </a:p>
          <a:p>
            <a:pPr lvl="1"/>
            <a:r>
              <a:rPr lang="en-US" dirty="0" smtClean="0"/>
              <a:t>Toggle buttons to</a:t>
            </a:r>
          </a:p>
          <a:p>
            <a:pPr lvl="2"/>
            <a:r>
              <a:rPr lang="en-US" dirty="0" smtClean="0"/>
              <a:t>Create manual trace</a:t>
            </a:r>
          </a:p>
          <a:p>
            <a:pPr lvl="2"/>
            <a:r>
              <a:rPr lang="en-US" dirty="0" smtClean="0"/>
              <a:t>Erase manual trace</a:t>
            </a:r>
          </a:p>
          <a:p>
            <a:pPr lvl="2"/>
            <a:r>
              <a:rPr lang="en-US" dirty="0" smtClean="0"/>
              <a:t>Measure linear distance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825625"/>
            <a:ext cx="6858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3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47821" cy="4351338"/>
          </a:xfrm>
        </p:spPr>
        <p:txBody>
          <a:bodyPr/>
          <a:lstStyle/>
          <a:p>
            <a:r>
              <a:rPr lang="en-US" dirty="0" smtClean="0"/>
              <a:t>Primary Plugins</a:t>
            </a:r>
          </a:p>
          <a:p>
            <a:pPr lvl="1"/>
            <a:r>
              <a:rPr lang="en-US" dirty="0" smtClean="0"/>
              <a:t>Each plugin has its own Tab associated with it.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 of the plugin’s user interface tools are located within its Tab.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Plugin variables (with a few exceptions) are temporarily stored in </a:t>
            </a:r>
            <a:r>
              <a:rPr lang="en-US" dirty="0" err="1" smtClean="0"/>
              <a:t>h.UserData.plugin</a:t>
            </a:r>
            <a:r>
              <a:rPr lang="en-US" dirty="0" smtClean="0"/>
              <a:t>.---, where ‘---’ is the plugin’s three-letter designation. </a:t>
            </a:r>
            <a:r>
              <a:rPr lang="en-US" dirty="0"/>
              <a:t> </a:t>
            </a:r>
            <a:r>
              <a:rPr lang="en-US" dirty="0" smtClean="0"/>
              <a:t>E.g. </a:t>
            </a:r>
            <a:r>
              <a:rPr lang="en-US" dirty="0" err="1" smtClean="0"/>
              <a:t>h.UserData.plugin.CED</a:t>
            </a:r>
            <a:r>
              <a:rPr lang="en-US" dirty="0" smtClean="0"/>
              <a:t> for the Canny Edge Detector.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021" y="1282088"/>
            <a:ext cx="3867779" cy="5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74883" cy="4351338"/>
          </a:xfrm>
        </p:spPr>
        <p:txBody>
          <a:bodyPr/>
          <a:lstStyle/>
          <a:p>
            <a:r>
              <a:rPr lang="en-US" dirty="0" smtClean="0"/>
              <a:t>Secondary Plugins</a:t>
            </a:r>
          </a:p>
          <a:p>
            <a:pPr lvl="1"/>
            <a:r>
              <a:rPr lang="en-US" dirty="0" smtClean="0"/>
              <a:t>For plugins that need more space for data visualization.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 all ways identical to Primary Plugins except for the </a:t>
            </a:r>
            <a:r>
              <a:rPr lang="en-US" dirty="0" err="1" smtClean="0"/>
              <a:t>TabGroup</a:t>
            </a:r>
            <a:r>
              <a:rPr lang="en-US" dirty="0" smtClean="0"/>
              <a:t> they are placed 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083" y="1825625"/>
            <a:ext cx="5140717" cy="47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8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3521565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Design Principles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User friendly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Rapid development of new functions (plugins)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Spatio</a:t>
            </a:r>
            <a:r>
              <a:rPr lang="en-US" dirty="0" smtClean="0"/>
              <a:t>-temporal analysis of 3D/4D ultrasound with synchronous audio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765" y="1825624"/>
            <a:ext cx="6994035" cy="44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9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introduction to WASL</a:t>
            </a:r>
          </a:p>
          <a:p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Plugins</a:t>
            </a:r>
          </a:p>
          <a:p>
            <a:r>
              <a:rPr lang="en-US" dirty="0" smtClean="0"/>
              <a:t>Audio integration</a:t>
            </a:r>
          </a:p>
          <a:p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(…and navigation)</a:t>
            </a:r>
          </a:p>
          <a:p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Canny Edge Detector</a:t>
            </a:r>
          </a:p>
          <a:p>
            <a:pPr lvl="1"/>
            <a:r>
              <a:rPr lang="en-US" dirty="0" smtClean="0"/>
              <a:t>Segmentation (manual, semi-automatic, 3D SLURP)</a:t>
            </a:r>
            <a:endParaRPr lang="en-US" dirty="0"/>
          </a:p>
          <a:p>
            <a:pPr lvl="1"/>
            <a:r>
              <a:rPr lang="en-US" dirty="0" err="1" smtClean="0"/>
              <a:t>Kymograms</a:t>
            </a:r>
            <a:endParaRPr lang="en-US" dirty="0" smtClean="0"/>
          </a:p>
          <a:p>
            <a:r>
              <a:rPr lang="en-US" dirty="0" smtClean="0"/>
              <a:t>Limitations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2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variables are stored in the MATLAB Figure’s property “</a:t>
            </a:r>
            <a:r>
              <a:rPr lang="en-US" dirty="0" err="1" smtClean="0"/>
              <a:t>UserData</a:t>
            </a:r>
            <a:r>
              <a:rPr lang="en-US" dirty="0" smtClean="0"/>
              <a:t>”.</a:t>
            </a:r>
          </a:p>
          <a:p>
            <a:r>
              <a:rPr lang="en-US" dirty="0" smtClean="0"/>
              <a:t>&gt;&gt; h = WASL;</a:t>
            </a:r>
          </a:p>
          <a:p>
            <a:r>
              <a:rPr lang="en-US" dirty="0" smtClean="0"/>
              <a:t>&gt;&gt; </a:t>
            </a:r>
            <a:r>
              <a:rPr lang="en-US" dirty="0" err="1" smtClean="0"/>
              <a:t>h.UserData</a:t>
            </a:r>
            <a:endParaRPr lang="en-US" dirty="0" smtClean="0"/>
          </a:p>
          <a:p>
            <a:pPr marL="0" indent="0"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ans</a:t>
            </a:r>
            <a:r>
              <a:rPr lang="en-US" sz="1600" dirty="0" smtClean="0"/>
              <a:t> = 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</a:t>
            </a:r>
            <a:r>
              <a:rPr lang="en-US" sz="1600" dirty="0" err="1" smtClean="0"/>
              <a:t>struct</a:t>
            </a:r>
            <a:r>
              <a:rPr lang="en-US" sz="1600" dirty="0" smtClean="0"/>
              <a:t> with fields: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dirty="0" err="1" smtClean="0"/>
              <a:t>superDirectory</a:t>
            </a:r>
            <a:r>
              <a:rPr lang="en-US" sz="1600" dirty="0" smtClean="0"/>
              <a:t>: 'C:\Users\Steven\Documents\MATLAB\Add-Ons\Toolboxes\WASL‘</a:t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dirty="0" err="1" smtClean="0"/>
              <a:t>tabGroups</a:t>
            </a:r>
            <a:r>
              <a:rPr lang="en-US" sz="1600" dirty="0" smtClean="0"/>
              <a:t>: [1×1 </a:t>
            </a:r>
            <a:r>
              <a:rPr lang="en-US" sz="1600" dirty="0" err="1" smtClean="0"/>
              <a:t>struct</a:t>
            </a:r>
            <a:r>
              <a:rPr lang="en-US" sz="1600" dirty="0" smtClean="0"/>
              <a:t>]</a:t>
            </a:r>
            <a:br>
              <a:rPr lang="en-US" sz="1600" dirty="0" smtClean="0"/>
            </a:br>
            <a:r>
              <a:rPr lang="en-US" sz="1600" dirty="0" err="1" smtClean="0"/>
              <a:t>mainAxesTabGroup</a:t>
            </a:r>
            <a:r>
              <a:rPr lang="en-US" sz="1600" dirty="0" smtClean="0"/>
              <a:t>: [1×1 </a:t>
            </a:r>
            <a:r>
              <a:rPr lang="en-US" sz="1600" dirty="0" err="1" smtClean="0"/>
              <a:t>TabGroup</a:t>
            </a:r>
            <a:r>
              <a:rPr lang="en-US" sz="1600" dirty="0" smtClean="0"/>
              <a:t>]</a:t>
            </a:r>
            <a:br>
              <a:rPr lang="en-US" sz="1600" dirty="0" smtClean="0"/>
            </a:br>
            <a:r>
              <a:rPr lang="en-US" sz="1600" dirty="0" smtClean="0"/>
              <a:t>                 </a:t>
            </a:r>
            <a:r>
              <a:rPr lang="en-US" sz="1600" dirty="0" err="1" smtClean="0"/>
              <a:t>mainAxes</a:t>
            </a:r>
            <a:r>
              <a:rPr lang="en-US" sz="1600" dirty="0" smtClean="0"/>
              <a:t>: [1×1 </a:t>
            </a:r>
            <a:r>
              <a:rPr lang="en-US" sz="1600" dirty="0" err="1" smtClean="0"/>
              <a:t>struct</a:t>
            </a:r>
            <a:r>
              <a:rPr lang="en-US" sz="1600" dirty="0" smtClean="0"/>
              <a:t>]</a:t>
            </a:r>
            <a:br>
              <a:rPr lang="en-US" sz="1600" dirty="0" smtClean="0"/>
            </a:br>
            <a:r>
              <a:rPr lang="en-US" sz="1600" dirty="0" smtClean="0"/>
              <a:t>                           axes: [1×1 </a:t>
            </a:r>
            <a:r>
              <a:rPr lang="en-US" sz="1600" dirty="0" err="1" smtClean="0"/>
              <a:t>struct</a:t>
            </a:r>
            <a:r>
              <a:rPr lang="en-US" sz="1600" dirty="0" smtClean="0"/>
              <a:t>]</a:t>
            </a:r>
            <a:br>
              <a:rPr lang="en-US" sz="1600" dirty="0" smtClean="0"/>
            </a:br>
            <a:r>
              <a:rPr lang="en-US" sz="1600" dirty="0" smtClean="0"/>
              <a:t>      </a:t>
            </a:r>
            <a:r>
              <a:rPr lang="en-US" sz="1600" dirty="0" err="1" smtClean="0"/>
              <a:t>pluginTabGroup</a:t>
            </a:r>
            <a:r>
              <a:rPr lang="en-US" sz="1600" dirty="0" smtClean="0"/>
              <a:t>: [1×1 </a:t>
            </a:r>
            <a:r>
              <a:rPr lang="en-US" sz="1600" dirty="0" err="1" smtClean="0"/>
              <a:t>TabGroup</a:t>
            </a:r>
            <a:r>
              <a:rPr lang="en-US" sz="1600" dirty="0" smtClean="0"/>
              <a:t>]</a:t>
            </a:r>
            <a:br>
              <a:rPr lang="en-US" sz="1600" dirty="0" smtClean="0"/>
            </a:br>
            <a:r>
              <a:rPr lang="en-US" sz="1600" dirty="0" smtClean="0"/>
              <a:t>                       plugin: [1×1 </a:t>
            </a:r>
            <a:r>
              <a:rPr lang="en-US" sz="1600" dirty="0" err="1" smtClean="0"/>
              <a:t>struct</a:t>
            </a:r>
            <a:r>
              <a:rPr lang="en-US" sz="1600" dirty="0" smtClean="0"/>
              <a:t>]</a:t>
            </a:r>
            <a:br>
              <a:rPr lang="en-US" sz="1600" dirty="0" smtClean="0"/>
            </a:br>
            <a:r>
              <a:rPr lang="en-US" sz="1600" dirty="0" smtClean="0"/>
              <a:t>                 functions: {@</a:t>
            </a:r>
            <a:r>
              <a:rPr lang="en-US" sz="1600" dirty="0" err="1" smtClean="0"/>
              <a:t>plugins.KYM.dispKym</a:t>
            </a:r>
            <a:r>
              <a:rPr lang="en-US" sz="1600" dirty="0" smtClean="0"/>
              <a:t>  @</a:t>
            </a:r>
            <a:r>
              <a:rPr lang="en-US" sz="1600" dirty="0" err="1" smtClean="0"/>
              <a:t>plugins.CLT.dispCLT</a:t>
            </a:r>
            <a:r>
              <a:rPr lang="en-US" sz="1600" dirty="0" smtClean="0"/>
              <a:t>}</a:t>
            </a:r>
            <a:br>
              <a:rPr lang="en-US" sz="1600" dirty="0" smtClean="0"/>
            </a:br>
            <a:r>
              <a:rPr lang="en-US" sz="1600" dirty="0" smtClean="0"/>
              <a:t>                    settings: [1×1 </a:t>
            </a:r>
            <a:r>
              <a:rPr lang="en-US" sz="1600" dirty="0" err="1" smtClean="0"/>
              <a:t>struct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596232" y="5492537"/>
            <a:ext cx="3320069" cy="92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547066" y="5697102"/>
            <a:ext cx="559479" cy="2618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58636" y="5294415"/>
            <a:ext cx="326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Variables associated with plugins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06545" y="5824309"/>
            <a:ext cx="508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Functions associated with plugins that should automatically be called whenever necessary, e.g. there is a change in the frame or slice being viewed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66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6545"/>
          </a:xfrm>
        </p:spPr>
        <p:txBody>
          <a:bodyPr>
            <a:normAutofit/>
          </a:bodyPr>
          <a:lstStyle/>
          <a:p>
            <a:r>
              <a:rPr lang="en-US" dirty="0" smtClean="0"/>
              <a:t>WASL is primarily a GUI, secondarily command-line accessible</a:t>
            </a:r>
          </a:p>
          <a:p>
            <a:endParaRPr lang="en-US" dirty="0"/>
          </a:p>
          <a:p>
            <a:r>
              <a:rPr lang="en-US" dirty="0" smtClean="0"/>
              <a:t>Examples of functions accessible from the command line:</a:t>
            </a:r>
          </a:p>
          <a:p>
            <a:pPr lvl="1"/>
            <a:r>
              <a:rPr lang="en-US" dirty="0" smtClean="0"/>
              <a:t>h = WASL;</a:t>
            </a:r>
          </a:p>
          <a:p>
            <a:pPr lvl="1"/>
            <a:r>
              <a:rPr lang="en-US" dirty="0" smtClean="0"/>
              <a:t>[V, scaling] = </a:t>
            </a:r>
            <a:r>
              <a:rPr lang="en-US" dirty="0" err="1" smtClean="0"/>
              <a:t>plugins.DCM.loadnewFLD</a:t>
            </a:r>
            <a:r>
              <a:rPr lang="en-US" dirty="0" smtClean="0"/>
              <a:t>(h, pathname, filename);</a:t>
            </a:r>
          </a:p>
          <a:p>
            <a:pPr lvl="1"/>
            <a:r>
              <a:rPr lang="en-US" dirty="0" smtClean="0"/>
              <a:t>h = </a:t>
            </a:r>
            <a:r>
              <a:rPr lang="en-US" dirty="0" err="1" smtClean="0"/>
              <a:t>plugins.DCM.switchOrientation</a:t>
            </a:r>
            <a:r>
              <a:rPr lang="en-US" dirty="0" smtClean="0"/>
              <a:t>(h);</a:t>
            </a:r>
          </a:p>
          <a:p>
            <a:pPr lvl="1"/>
            <a:r>
              <a:rPr lang="en-US" dirty="0" smtClean="0"/>
              <a:t>h = </a:t>
            </a:r>
            <a:r>
              <a:rPr lang="en-US" dirty="0" err="1" smtClean="0"/>
              <a:t>plugins.DCM.reverseSagOrientation</a:t>
            </a:r>
            <a:r>
              <a:rPr lang="en-US" dirty="0" smtClean="0"/>
              <a:t>(h);</a:t>
            </a:r>
          </a:p>
          <a:p>
            <a:endParaRPr lang="en-US" dirty="0" smtClean="0"/>
          </a:p>
          <a:p>
            <a:r>
              <a:rPr lang="en-US" dirty="0" smtClean="0"/>
              <a:t>Command line accessibility allows for batch processing inside of scripted loops.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15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plugins have a common architecture.  A sample plugin called +TST (“</a:t>
            </a:r>
            <a:r>
              <a:rPr lang="en-US" u="sng" dirty="0" smtClean="0"/>
              <a:t>T</a:t>
            </a:r>
            <a:r>
              <a:rPr lang="en-US" dirty="0" smtClean="0"/>
              <a:t>E</a:t>
            </a:r>
            <a:r>
              <a:rPr lang="en-US" u="sng" dirty="0" smtClean="0"/>
              <a:t>ST</a:t>
            </a:r>
            <a:r>
              <a:rPr lang="en-US" dirty="0" smtClean="0"/>
              <a:t>”) is included with WASL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cd(</a:t>
            </a:r>
            <a:r>
              <a:rPr lang="en-US" dirty="0" err="1" smtClean="0"/>
              <a:t>fullfile</a:t>
            </a:r>
            <a:r>
              <a:rPr lang="en-US" dirty="0" smtClean="0"/>
              <a:t>(</a:t>
            </a:r>
            <a:r>
              <a:rPr lang="en-US" dirty="0" err="1" smtClean="0"/>
              <a:t>WASLdir</a:t>
            </a:r>
            <a:r>
              <a:rPr lang="en-US" dirty="0" smtClean="0"/>
              <a:t>,'+</a:t>
            </a:r>
            <a:r>
              <a:rPr lang="en-US" dirty="0" err="1" smtClean="0"/>
              <a:t>plugins','+TST</a:t>
            </a:r>
            <a:r>
              <a:rPr lang="en-US" dirty="0" smtClean="0"/>
              <a:t>'));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Inside the plugin directory:</a:t>
            </a:r>
          </a:p>
          <a:p>
            <a:pPr lvl="1"/>
            <a:r>
              <a:rPr lang="en-US" dirty="0" err="1" smtClean="0"/>
              <a:t>loadTSTtab.m</a:t>
            </a:r>
            <a:r>
              <a:rPr lang="en-US" dirty="0" smtClean="0"/>
              <a:t>		- Sets up the Tab in the GUI.</a:t>
            </a:r>
          </a:p>
          <a:p>
            <a:pPr lvl="1"/>
            <a:r>
              <a:rPr lang="en-US" dirty="0" err="1" smtClean="0"/>
              <a:t>dispTST.m</a:t>
            </a:r>
            <a:r>
              <a:rPr lang="en-US" dirty="0" smtClean="0"/>
              <a:t>		- A function to be run automatically when necessary</a:t>
            </a:r>
            <a:br>
              <a:rPr lang="en-US" dirty="0" smtClean="0"/>
            </a:br>
            <a:r>
              <a:rPr lang="en-US" dirty="0" smtClean="0"/>
              <a:t>				  (e.g. the frame or slice being viewed changes.</a:t>
            </a:r>
          </a:p>
          <a:p>
            <a:pPr lvl="1"/>
            <a:r>
              <a:rPr lang="en-US" dirty="0" err="1" smtClean="0"/>
              <a:t>exampleOfDoingSomething.m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- A silly function accessed through the GUI.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0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introduction to WASL</a:t>
            </a:r>
          </a:p>
          <a:p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Plugins</a:t>
            </a:r>
          </a:p>
          <a:p>
            <a:r>
              <a:rPr lang="en-US" dirty="0" smtClean="0"/>
              <a:t>Audio integration</a:t>
            </a:r>
          </a:p>
          <a:p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(…and navigation)</a:t>
            </a:r>
          </a:p>
          <a:p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Canny Edge Detector</a:t>
            </a:r>
          </a:p>
          <a:p>
            <a:pPr lvl="1"/>
            <a:r>
              <a:rPr lang="en-US" dirty="0" smtClean="0"/>
              <a:t>Segmentation (manual, semi-automatic, 3D SLURP)</a:t>
            </a:r>
            <a:endParaRPr lang="en-US" dirty="0"/>
          </a:p>
          <a:p>
            <a:pPr lvl="1"/>
            <a:r>
              <a:rPr lang="en-US" dirty="0" err="1" smtClean="0"/>
              <a:t>Kymograms</a:t>
            </a:r>
            <a:endParaRPr lang="en-US" dirty="0" smtClean="0"/>
          </a:p>
          <a:p>
            <a:r>
              <a:rPr lang="en-US" dirty="0" smtClean="0"/>
              <a:t>Limitations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47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load---</a:t>
            </a:r>
            <a:r>
              <a:rPr lang="en-US" dirty="0" err="1" smtClean="0"/>
              <a:t>tab.m</a:t>
            </a:r>
            <a:endParaRPr lang="en-US" dirty="0" smtClean="0"/>
          </a:p>
          <a:p>
            <a:pPr lvl="1"/>
            <a:r>
              <a:rPr lang="en-US" dirty="0" smtClean="0"/>
              <a:t>This function must be present in every plugin, and it must be named according to this convention, where “---” refers to the three-letter designation for the plugin.</a:t>
            </a:r>
          </a:p>
          <a:p>
            <a:endParaRPr lang="en-US" dirty="0" smtClean="0"/>
          </a:p>
          <a:p>
            <a:r>
              <a:rPr lang="en-US" dirty="0" err="1" smtClean="0"/>
              <a:t>disp</a:t>
            </a:r>
            <a:r>
              <a:rPr lang="en-US" dirty="0" smtClean="0"/>
              <a:t>---.m</a:t>
            </a:r>
          </a:p>
          <a:p>
            <a:pPr lvl="1"/>
            <a:r>
              <a:rPr lang="en-US" dirty="0" smtClean="0"/>
              <a:t>This function is optional and has no special naming convention requirements</a:t>
            </a:r>
          </a:p>
          <a:p>
            <a:endParaRPr lang="en-US" dirty="0" smtClean="0"/>
          </a:p>
          <a:p>
            <a:r>
              <a:rPr lang="en-US" dirty="0" smtClean="0"/>
              <a:t>Additional plugin-specific functions that are accessed by user interactions with the GUI.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42744" cy="4351338"/>
          </a:xfrm>
        </p:spPr>
        <p:txBody>
          <a:bodyPr/>
          <a:lstStyle/>
          <a:p>
            <a:r>
              <a:rPr lang="en-US" dirty="0" smtClean="0"/>
              <a:t>To load a plugin into WASL:</a:t>
            </a:r>
          </a:p>
          <a:p>
            <a:pPr lvl="1"/>
            <a:r>
              <a:rPr lang="en-US" dirty="0" smtClean="0"/>
              <a:t>Enter the “Plugins” Tab, press the “Load Plugin” button, and browse for the +TST (or other) plugin directory.  A new tab will appear at the end of the primary or secondary plugin </a:t>
            </a:r>
            <a:r>
              <a:rPr lang="en-US" dirty="0" err="1" smtClean="0"/>
              <a:t>TabGroup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944" y="1331710"/>
            <a:ext cx="3668313" cy="552629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486083" y="1497408"/>
            <a:ext cx="4093321" cy="8959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08589" y="1945402"/>
            <a:ext cx="1144458" cy="4883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983807" y="1497408"/>
            <a:ext cx="4074910" cy="15587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6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function </a:t>
            </a:r>
            <a:r>
              <a:rPr lang="en-US" sz="1600" dirty="0" err="1"/>
              <a:t>UserData</a:t>
            </a:r>
            <a:r>
              <a:rPr lang="en-US" sz="1600" dirty="0"/>
              <a:t> = </a:t>
            </a:r>
            <a:r>
              <a:rPr lang="en-US" sz="1600" dirty="0" err="1"/>
              <a:t>loadTSTtab</a:t>
            </a:r>
            <a:r>
              <a:rPr lang="en-US" sz="1600" dirty="0"/>
              <a:t>(</a:t>
            </a:r>
            <a:r>
              <a:rPr lang="en-US" sz="1600" dirty="0" err="1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/>
              <a:t>UserData.plugin.TST.tab</a:t>
            </a:r>
            <a:r>
              <a:rPr lang="en-US" sz="1600" dirty="0"/>
              <a:t> 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uitab</a:t>
            </a:r>
            <a:r>
              <a:rPr lang="en-US" sz="1600" dirty="0"/>
              <a:t>(UserData.</a:t>
            </a:r>
            <a:r>
              <a:rPr lang="en-US" sz="1600" dirty="0" err="1"/>
              <a:t>pluginTabGroup</a:t>
            </a:r>
            <a:r>
              <a:rPr lang="en-US" sz="1600" dirty="0"/>
              <a:t>,'</a:t>
            </a:r>
            <a:r>
              <a:rPr lang="en-US" sz="1600" dirty="0" err="1"/>
              <a:t>title','Test</a:t>
            </a:r>
            <a:r>
              <a:rPr lang="en-US" sz="1600" dirty="0"/>
              <a:t> Plugin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UserData.plugin.TST.axes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axes(</a:t>
            </a:r>
            <a:r>
              <a:rPr lang="en-US" sz="1600" dirty="0" err="1"/>
              <a:t>UserData.plugin.TST.tab,'Position</a:t>
            </a:r>
            <a:r>
              <a:rPr lang="en-US" sz="1600" dirty="0"/>
              <a:t>',[0.1 0.6 0.8 0.3],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</a:t>
            </a:r>
            <a:r>
              <a:rPr lang="en-US" sz="1600" dirty="0" err="1"/>
              <a:t>Units','normalized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UserData.plugin.TST.pushbutton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uicontrol</a:t>
            </a:r>
            <a:r>
              <a:rPr lang="en-US" sz="1600" dirty="0"/>
              <a:t>(</a:t>
            </a:r>
            <a:r>
              <a:rPr lang="en-US" sz="1600" dirty="0" err="1"/>
              <a:t>UserData.plugin.TST.tab,'Style','pushbutton</a:t>
            </a:r>
            <a:r>
              <a:rPr lang="en-US" sz="1600" dirty="0"/>
              <a:t>',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'Callback',@</a:t>
            </a:r>
            <a:r>
              <a:rPr lang="en-US" sz="1600" dirty="0" err="1"/>
              <a:t>plugins.TST.exampleOfDoingSomething</a:t>
            </a:r>
            <a:r>
              <a:rPr lang="en-US" sz="1600" dirty="0"/>
              <a:t>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</a:t>
            </a:r>
            <a:r>
              <a:rPr lang="en-US" sz="1600" dirty="0" err="1"/>
              <a:t>Units','normalized','Position</a:t>
            </a:r>
            <a:r>
              <a:rPr lang="en-US" sz="1600" dirty="0"/>
              <a:t>',[0.1 0.2 0.5 0.2],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</a:t>
            </a:r>
            <a:r>
              <a:rPr lang="en-US" sz="1600" dirty="0" err="1"/>
              <a:t>String','Do</a:t>
            </a:r>
            <a:r>
              <a:rPr lang="en-US" sz="1600" dirty="0"/>
              <a:t> something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UserData.plugin.TST.line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plot(</a:t>
            </a:r>
            <a:r>
              <a:rPr lang="en-US" sz="1600" dirty="0" err="1"/>
              <a:t>UserData.plugin.TST.axes</a:t>
            </a:r>
            <a:r>
              <a:rPr lang="en-US" sz="1600" dirty="0"/>
              <a:t>,[rand(1) rand(1)]*1.8-0.9,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[rand(1) rand(1)]*1.8-0.9,'k-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UserData.plugin.TST.axes.XLim</a:t>
            </a:r>
            <a:r>
              <a:rPr lang="en-US" sz="1600" dirty="0" smtClean="0"/>
              <a:t> </a:t>
            </a:r>
            <a:r>
              <a:rPr lang="en-US" sz="1600" dirty="0"/>
              <a:t>= [-1 1</a:t>
            </a:r>
            <a:r>
              <a:rPr lang="en-US" sz="1600" dirty="0" smtClean="0"/>
              <a:t>];</a:t>
            </a:r>
            <a:br>
              <a:rPr lang="en-US" sz="1600" dirty="0" smtClean="0"/>
            </a:br>
            <a:r>
              <a:rPr lang="en-US" sz="1600" dirty="0" err="1" smtClean="0"/>
              <a:t>UserData.plugin.TST.axes.YLim</a:t>
            </a:r>
            <a:r>
              <a:rPr lang="en-US" sz="1600" dirty="0" smtClean="0"/>
              <a:t> </a:t>
            </a:r>
            <a:r>
              <a:rPr lang="en-US" sz="1600" dirty="0"/>
              <a:t>= [-1 1</a:t>
            </a:r>
            <a:r>
              <a:rPr lang="en-US" sz="1600" dirty="0" smtClean="0"/>
              <a:t>];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try,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UserData.functions</a:t>
            </a:r>
            <a:r>
              <a:rPr lang="en-US" sz="1600" dirty="0"/>
              <a:t>{end+1} = @</a:t>
            </a:r>
            <a:r>
              <a:rPr lang="en-US" sz="1600" dirty="0" err="1" smtClean="0"/>
              <a:t>plugins.TST.dispTST</a:t>
            </a:r>
            <a:r>
              <a:rPr lang="en-US" sz="1600" dirty="0" smtClean="0"/>
              <a:t>;</a:t>
            </a:r>
            <a:br>
              <a:rPr lang="en-US" sz="1600" dirty="0" smtClean="0"/>
            </a:br>
            <a:r>
              <a:rPr lang="en-US" sz="1600" dirty="0" smtClean="0"/>
              <a:t>catch,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UserData.functions</a:t>
            </a:r>
            <a:r>
              <a:rPr lang="en-US" sz="1600" dirty="0"/>
              <a:t>{1} = @</a:t>
            </a:r>
            <a:r>
              <a:rPr lang="en-US" sz="1600" dirty="0" err="1" smtClean="0"/>
              <a:t>plugins.TST.dispTST</a:t>
            </a:r>
            <a:r>
              <a:rPr lang="en-US" sz="1600" dirty="0" smtClean="0"/>
              <a:t>;</a:t>
            </a:r>
            <a:br>
              <a:rPr lang="en-US" sz="1600" dirty="0" smtClean="0"/>
            </a:br>
            <a:r>
              <a:rPr lang="en-US" sz="1600" dirty="0" smtClean="0"/>
              <a:t>end;</a:t>
            </a:r>
            <a:endParaRPr lang="en-US" sz="1600" dirty="0"/>
          </a:p>
        </p:txBody>
      </p:sp>
      <p:sp>
        <p:nvSpPr>
          <p:cNvPr id="4" name="Right Brace 3"/>
          <p:cNvSpPr/>
          <p:nvPr/>
        </p:nvSpPr>
        <p:spPr>
          <a:xfrm>
            <a:off x="5185692" y="5891436"/>
            <a:ext cx="214792" cy="871442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5713466" y="2227698"/>
            <a:ext cx="219906" cy="469367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876093" y="2754450"/>
            <a:ext cx="340599" cy="3038796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06228" y="2227698"/>
            <a:ext cx="382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Required</a:t>
            </a:r>
            <a:r>
              <a:rPr lang="en-US" dirty="0" smtClean="0"/>
              <a:t>: Create the Tab for the plugin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78279" y="6003991"/>
            <a:ext cx="556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Optional</a:t>
            </a:r>
            <a:r>
              <a:rPr lang="en-US" dirty="0" smtClean="0"/>
              <a:t>: Identify the function that should automatically run when necessary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95482" y="3950682"/>
            <a:ext cx="48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plugin-specific functions that are accessed by user interactions with the GUI.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966292" y="5793246"/>
            <a:ext cx="2274631" cy="106475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1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function </a:t>
            </a:r>
            <a:r>
              <a:rPr lang="en-US" sz="1600" dirty="0" err="1"/>
              <a:t>UserData</a:t>
            </a:r>
            <a:r>
              <a:rPr lang="en-US" sz="1600" dirty="0"/>
              <a:t> = </a:t>
            </a:r>
            <a:r>
              <a:rPr lang="en-US" sz="1600" dirty="0" err="1"/>
              <a:t>loadTSTtab</a:t>
            </a:r>
            <a:r>
              <a:rPr lang="en-US" sz="1600" dirty="0"/>
              <a:t>(</a:t>
            </a:r>
            <a:r>
              <a:rPr lang="en-US" sz="1600" dirty="0" err="1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/>
              <a:t>UserData.plugin.TST.tab</a:t>
            </a:r>
            <a:r>
              <a:rPr lang="en-US" sz="1600" dirty="0"/>
              <a:t> 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uitab</a:t>
            </a:r>
            <a:r>
              <a:rPr lang="en-US" sz="1600" dirty="0"/>
              <a:t>(UserData.</a:t>
            </a:r>
            <a:r>
              <a:rPr lang="en-US" sz="1600" dirty="0" err="1"/>
              <a:t>pluginTabGroup</a:t>
            </a:r>
            <a:r>
              <a:rPr lang="en-US" sz="1600" dirty="0"/>
              <a:t>,'</a:t>
            </a:r>
            <a:r>
              <a:rPr lang="en-US" sz="1600" dirty="0" err="1"/>
              <a:t>title','Test</a:t>
            </a:r>
            <a:r>
              <a:rPr lang="en-US" sz="1600" dirty="0"/>
              <a:t> Plugin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UserData.plugin.TST.axes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axes(</a:t>
            </a:r>
            <a:r>
              <a:rPr lang="en-US" sz="1600" dirty="0" err="1"/>
              <a:t>UserData.plugin.TST.tab,'Position</a:t>
            </a:r>
            <a:r>
              <a:rPr lang="en-US" sz="1600" dirty="0"/>
              <a:t>',[0.1 0.6 0.8 0.3],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</a:t>
            </a:r>
            <a:r>
              <a:rPr lang="en-US" sz="1600" dirty="0" err="1"/>
              <a:t>Units','normalized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UserData.plugin.TST.pushbutton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uicontrol</a:t>
            </a:r>
            <a:r>
              <a:rPr lang="en-US" sz="1600" dirty="0"/>
              <a:t>(</a:t>
            </a:r>
            <a:r>
              <a:rPr lang="en-US" sz="1600" dirty="0" err="1"/>
              <a:t>UserData.plugin.TST.tab,'Style','pushbutton</a:t>
            </a:r>
            <a:r>
              <a:rPr lang="en-US" sz="1600" dirty="0"/>
              <a:t>',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'Callback',@</a:t>
            </a:r>
            <a:r>
              <a:rPr lang="en-US" sz="1600" dirty="0" err="1"/>
              <a:t>plugins.TST.exampleOfDoingSomething</a:t>
            </a:r>
            <a:r>
              <a:rPr lang="en-US" sz="1600" dirty="0"/>
              <a:t>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</a:t>
            </a:r>
            <a:r>
              <a:rPr lang="en-US" sz="1600" dirty="0" err="1"/>
              <a:t>Units','normalized','Position</a:t>
            </a:r>
            <a:r>
              <a:rPr lang="en-US" sz="1600" dirty="0"/>
              <a:t>',[0.1 0.2 0.5 0.2],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'</a:t>
            </a:r>
            <a:r>
              <a:rPr lang="en-US" sz="1600" dirty="0" err="1"/>
              <a:t>String','Do</a:t>
            </a:r>
            <a:r>
              <a:rPr lang="en-US" sz="1600" dirty="0"/>
              <a:t> something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UserData.plugin.TST.line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plot(</a:t>
            </a:r>
            <a:r>
              <a:rPr lang="en-US" sz="1600" dirty="0" err="1"/>
              <a:t>UserData.plugin.TST.axes</a:t>
            </a:r>
            <a:r>
              <a:rPr lang="en-US" sz="1600" dirty="0"/>
              <a:t>,[rand(1) rand(1)]*1.8-0.9, </a:t>
            </a:r>
            <a:r>
              <a:rPr lang="en-US" sz="1600" dirty="0" smtClean="0"/>
              <a:t>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[rand(1) rand(1)]*1.8-0.9,'k-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UserData.plugin.TST.axes.XLim</a:t>
            </a:r>
            <a:r>
              <a:rPr lang="en-US" sz="1600" dirty="0" smtClean="0"/>
              <a:t> </a:t>
            </a:r>
            <a:r>
              <a:rPr lang="en-US" sz="1600" dirty="0"/>
              <a:t>= [-1 1</a:t>
            </a:r>
            <a:r>
              <a:rPr lang="en-US" sz="1600" dirty="0" smtClean="0"/>
              <a:t>];</a:t>
            </a:r>
            <a:br>
              <a:rPr lang="en-US" sz="1600" dirty="0" smtClean="0"/>
            </a:br>
            <a:r>
              <a:rPr lang="en-US" sz="1600" dirty="0" err="1" smtClean="0"/>
              <a:t>UserData.plugin.TST.axes.YLim</a:t>
            </a:r>
            <a:r>
              <a:rPr lang="en-US" sz="1600" dirty="0" smtClean="0"/>
              <a:t> </a:t>
            </a:r>
            <a:r>
              <a:rPr lang="en-US" sz="1600" dirty="0"/>
              <a:t>= [-1 1</a:t>
            </a:r>
            <a:r>
              <a:rPr lang="en-US" sz="1600" dirty="0" smtClean="0"/>
              <a:t>];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try,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 smtClean="0"/>
              <a:t>UserData.functions</a:t>
            </a:r>
            <a:r>
              <a:rPr lang="en-US" sz="1600" dirty="0" smtClean="0"/>
              <a:t>{end+1} = @</a:t>
            </a:r>
            <a:r>
              <a:rPr lang="en-US" sz="1600" dirty="0" err="1" smtClean="0"/>
              <a:t>plugins.TST.dispTST</a:t>
            </a:r>
            <a:r>
              <a:rPr lang="en-US" sz="1600" dirty="0" smtClean="0"/>
              <a:t>;</a:t>
            </a:r>
            <a:br>
              <a:rPr lang="en-US" sz="1600" dirty="0" smtClean="0"/>
            </a:br>
            <a:r>
              <a:rPr lang="en-US" sz="1600" dirty="0" smtClean="0"/>
              <a:t>catch,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 smtClean="0"/>
              <a:t>UserData.functions</a:t>
            </a:r>
            <a:r>
              <a:rPr lang="en-US" sz="1600" dirty="0" smtClean="0"/>
              <a:t>{1} = @</a:t>
            </a:r>
            <a:r>
              <a:rPr lang="en-US" sz="1600" dirty="0" err="1" smtClean="0"/>
              <a:t>plugins.TST.dispTST</a:t>
            </a:r>
            <a:r>
              <a:rPr lang="en-US" sz="1600" dirty="0" smtClean="0"/>
              <a:t>;</a:t>
            </a:r>
            <a:br>
              <a:rPr lang="en-US" sz="1600" dirty="0" smtClean="0"/>
            </a:br>
            <a:r>
              <a:rPr lang="en-US" sz="1600" dirty="0" smtClean="0"/>
              <a:t>end;</a:t>
            </a:r>
            <a:endParaRPr lang="en-US" sz="1600" dirty="0"/>
          </a:p>
        </p:txBody>
      </p:sp>
      <p:sp>
        <p:nvSpPr>
          <p:cNvPr id="6" name="Right Brace 5"/>
          <p:cNvSpPr/>
          <p:nvPr/>
        </p:nvSpPr>
        <p:spPr>
          <a:xfrm>
            <a:off x="5876093" y="2754450"/>
            <a:ext cx="340599" cy="534935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40" y="1454448"/>
            <a:ext cx="3572011" cy="540355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345568" y="2700243"/>
            <a:ext cx="1190561" cy="3313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/>
          <p:cNvSpPr/>
          <p:nvPr/>
        </p:nvSpPr>
        <p:spPr>
          <a:xfrm>
            <a:off x="5876092" y="3354845"/>
            <a:ext cx="340599" cy="1106691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45567" y="3906254"/>
            <a:ext cx="1405354" cy="8728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5876091" y="4557680"/>
            <a:ext cx="340599" cy="534935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345566" y="2865939"/>
            <a:ext cx="1724474" cy="19592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812552" y="3755791"/>
            <a:ext cx="3336318" cy="43572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26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5199"/>
          </a:xfrm>
        </p:spPr>
        <p:txBody>
          <a:bodyPr/>
          <a:lstStyle/>
          <a:p>
            <a:r>
              <a:rPr lang="en-US" dirty="0" smtClean="0"/>
              <a:t>Let’s build a plugin that will load 2D ultrasound images or videos into WASL!</a:t>
            </a:r>
          </a:p>
          <a:p>
            <a:endParaRPr lang="en-US" dirty="0"/>
          </a:p>
          <a:p>
            <a:r>
              <a:rPr lang="en-US" dirty="0" smtClean="0"/>
              <a:t>We need:</a:t>
            </a:r>
          </a:p>
          <a:p>
            <a:pPr lvl="1"/>
            <a:r>
              <a:rPr lang="en-US" dirty="0" smtClean="0"/>
              <a:t>A user interface Tab to handle file selection</a:t>
            </a:r>
          </a:p>
          <a:p>
            <a:pPr lvl="1"/>
            <a:r>
              <a:rPr lang="en-US" dirty="0" smtClean="0"/>
              <a:t>An output that places the ultrasound data in </a:t>
            </a:r>
            <a:r>
              <a:rPr lang="en-US" dirty="0" err="1" smtClean="0"/>
              <a:t>h.UserData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will:</a:t>
            </a:r>
          </a:p>
          <a:p>
            <a:pPr lvl="1"/>
            <a:r>
              <a:rPr lang="en-US" dirty="0" smtClean="0"/>
              <a:t>Keep it simple</a:t>
            </a:r>
          </a:p>
        </p:txBody>
      </p:sp>
    </p:spTree>
    <p:extLst>
      <p:ext uri="{BB962C8B-B14F-4D97-AF65-F5344CB8AC3E}">
        <p14:creationId xmlns:p14="http://schemas.microsoft.com/office/powerpoint/2010/main" val="215922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 smtClean="0"/>
              <a:t>Step 1:  Create a new copy of the +TST folder and name it +U2D (“Ultrasound 2D”).</a:t>
            </a:r>
          </a:p>
          <a:p>
            <a:r>
              <a:rPr lang="en-US" dirty="0" smtClean="0"/>
              <a:t>Step 2:  Rename the copied </a:t>
            </a:r>
            <a:r>
              <a:rPr lang="en-US" dirty="0" err="1" smtClean="0"/>
              <a:t>loadTSTtab.m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loadU2Dtab.m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Step 3:  Delete the copied </a:t>
            </a:r>
            <a:r>
              <a:rPr lang="en-US" dirty="0" err="1" smtClean="0">
                <a:sym typeface="Wingdings" panose="05000000000000000000" pitchFamily="2" charset="2"/>
              </a:rPr>
              <a:t>dispTST.m</a:t>
            </a:r>
            <a:r>
              <a:rPr lang="en-US" dirty="0" smtClean="0">
                <a:sym typeface="Wingdings" panose="05000000000000000000" pitchFamily="2" charset="2"/>
              </a:rPr>
              <a:t> and </a:t>
            </a:r>
            <a:r>
              <a:rPr lang="en-US" dirty="0" err="1" smtClean="0">
                <a:sym typeface="Wingdings" panose="05000000000000000000" pitchFamily="2" charset="2"/>
              </a:rPr>
              <a:t>exampleOfDoingSomething.m</a:t>
            </a:r>
            <a:r>
              <a:rPr lang="en-US" dirty="0" smtClean="0">
                <a:sym typeface="Wingdings" panose="05000000000000000000" pitchFamily="2" charset="2"/>
              </a:rPr>
              <a:t> functions.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Step 4:  Edit loadU2Dtab.m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Replace “TST” with “U2D” everywhere in the function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Rename the Tab display name from “Test Plugin” to “Load 2D US”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Delete everything else except the pushbutton, and edit the pushbutton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61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function </a:t>
            </a:r>
            <a:r>
              <a:rPr lang="en-US" sz="1600" dirty="0" err="1" smtClean="0"/>
              <a:t>UserData</a:t>
            </a:r>
            <a:r>
              <a:rPr lang="en-US" sz="1600" dirty="0" smtClean="0"/>
              <a:t> = loadU2Dtab(</a:t>
            </a:r>
            <a:r>
              <a:rPr lang="en-US" sz="1600" dirty="0" err="1" smtClean="0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UserData.plugin.U2D.tab = 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 smtClean="0"/>
              <a:t>uitab</a:t>
            </a:r>
            <a:r>
              <a:rPr lang="en-US" sz="1600" dirty="0" smtClean="0"/>
              <a:t>(UserData.</a:t>
            </a:r>
            <a:r>
              <a:rPr lang="en-US" sz="1600" dirty="0" err="1" smtClean="0"/>
              <a:t>pluginTabGroup</a:t>
            </a:r>
            <a:r>
              <a:rPr lang="en-US" sz="1600" dirty="0" smtClean="0"/>
              <a:t>,'</a:t>
            </a:r>
            <a:r>
              <a:rPr lang="en-US" sz="1600" dirty="0" err="1" smtClean="0"/>
              <a:t>title','Load</a:t>
            </a:r>
            <a:r>
              <a:rPr lang="en-US" sz="1600" dirty="0" smtClean="0"/>
              <a:t> 2D US');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UserData.plugin.U2D.pushbutton = ...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 smtClean="0"/>
              <a:t>uicontrol</a:t>
            </a:r>
            <a:r>
              <a:rPr lang="en-US" sz="1600" dirty="0" smtClean="0"/>
              <a:t>(UserData.plugin.U2D.tab,'Style','pushbutton', ...</a:t>
            </a:r>
            <a:br>
              <a:rPr lang="en-US" sz="1600" dirty="0" smtClean="0"/>
            </a:br>
            <a:r>
              <a:rPr lang="en-US" sz="1600" dirty="0" smtClean="0"/>
              <a:t>    'Callback',@plugins.U2D.loadnewU2D, ...</a:t>
            </a:r>
            <a:br>
              <a:rPr lang="en-US" sz="1600" dirty="0" smtClean="0"/>
            </a:br>
            <a:r>
              <a:rPr lang="en-US" sz="1600" dirty="0" smtClean="0"/>
              <a:t>    '</a:t>
            </a:r>
            <a:r>
              <a:rPr lang="en-US" sz="1600" dirty="0" err="1" smtClean="0"/>
              <a:t>Units','normalized','Position</a:t>
            </a:r>
            <a:r>
              <a:rPr lang="en-US" sz="1600" dirty="0" smtClean="0"/>
              <a:t>',[0.1 0.2 0.5 0.2], ...</a:t>
            </a:r>
            <a:br>
              <a:rPr lang="en-US" sz="1600" dirty="0" smtClean="0"/>
            </a:br>
            <a:r>
              <a:rPr lang="en-US" sz="1600" dirty="0" smtClean="0"/>
              <a:t>    '</a:t>
            </a:r>
            <a:r>
              <a:rPr lang="en-US" sz="1600" dirty="0" err="1" smtClean="0"/>
              <a:t>String','Load</a:t>
            </a:r>
            <a:r>
              <a:rPr lang="en-US" sz="1600" dirty="0" smtClean="0"/>
              <a:t> new 2D Ultrasound data');</a:t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" name="Right Brace 3"/>
          <p:cNvSpPr/>
          <p:nvPr/>
        </p:nvSpPr>
        <p:spPr>
          <a:xfrm>
            <a:off x="5713466" y="2227698"/>
            <a:ext cx="219906" cy="469367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5876093" y="2754450"/>
            <a:ext cx="340599" cy="1363418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06228" y="2227698"/>
            <a:ext cx="382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Required</a:t>
            </a:r>
            <a:r>
              <a:rPr lang="en-US" dirty="0" smtClean="0"/>
              <a:t>: Create the Tab for the plugin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5694" y="3112993"/>
            <a:ext cx="48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plugin-specific functions that are accessed by user interactions with the GUI.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738083" y="3305193"/>
            <a:ext cx="2668220" cy="43572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06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32500" lnSpcReduction="20000"/>
          </a:bodyPr>
          <a:lstStyle/>
          <a:p>
            <a:r>
              <a:rPr lang="en-US" sz="7000" dirty="0" smtClean="0"/>
              <a:t>Step 5:  Write a function (loadnewU2D.m) that selects a 2D ultrasound data file and loads it into WASL.</a:t>
            </a:r>
          </a:p>
          <a:p>
            <a:pPr marL="0" indent="0">
              <a:buNone/>
            </a:pPr>
            <a:r>
              <a:rPr lang="en-US" sz="3700" dirty="0"/>
              <a:t>function </a:t>
            </a:r>
            <a:r>
              <a:rPr lang="en-US" sz="3700" dirty="0" err="1"/>
              <a:t>varargout</a:t>
            </a:r>
            <a:r>
              <a:rPr lang="en-US" sz="3700" dirty="0"/>
              <a:t> = loadnewU2D(</a:t>
            </a:r>
            <a:r>
              <a:rPr lang="en-US" sz="3700" dirty="0" err="1"/>
              <a:t>varargin</a:t>
            </a:r>
            <a:r>
              <a:rPr lang="en-US" sz="3700" dirty="0" smtClean="0"/>
              <a:t>);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en-US" sz="3700" dirty="0" err="1" smtClean="0"/>
              <a:t>WASLx</a:t>
            </a:r>
            <a:r>
              <a:rPr lang="en-US" sz="3700" dirty="0" smtClean="0"/>
              <a:t> </a:t>
            </a:r>
            <a:r>
              <a:rPr lang="en-US" sz="3700" dirty="0"/>
              <a:t>= </a:t>
            </a:r>
            <a:r>
              <a:rPr lang="en-US" sz="3700" dirty="0" err="1" smtClean="0"/>
              <a:t>gcbf</a:t>
            </a:r>
            <a:r>
              <a:rPr lang="en-US" sz="3700" dirty="0" smtClean="0"/>
              <a:t>;</a:t>
            </a:r>
            <a:br>
              <a:rPr lang="en-US" sz="3700" dirty="0" smtClean="0"/>
            </a:br>
            <a:r>
              <a:rPr lang="en-US" sz="3700" dirty="0" err="1" smtClean="0"/>
              <a:t>UserData</a:t>
            </a:r>
            <a:r>
              <a:rPr lang="en-US" sz="3700" dirty="0" smtClean="0"/>
              <a:t> </a:t>
            </a:r>
            <a:r>
              <a:rPr lang="en-US" sz="3700" dirty="0"/>
              <a:t>= </a:t>
            </a:r>
            <a:r>
              <a:rPr lang="en-US" sz="3700" dirty="0" err="1"/>
              <a:t>WASLx.UserData</a:t>
            </a:r>
            <a:r>
              <a:rPr lang="en-US" sz="3700" dirty="0" smtClean="0"/>
              <a:t>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en-US" sz="3700" dirty="0" smtClean="0"/>
              <a:t>[</a:t>
            </a:r>
            <a:r>
              <a:rPr lang="en-US" sz="3700" dirty="0"/>
              <a:t>filename, pathname, </a:t>
            </a:r>
            <a:r>
              <a:rPr lang="en-US" sz="3700" dirty="0" err="1"/>
              <a:t>filterindex</a:t>
            </a:r>
            <a:r>
              <a:rPr lang="en-US" sz="3700" dirty="0"/>
              <a:t>] = </a:t>
            </a:r>
            <a:r>
              <a:rPr lang="en-US" sz="3700" dirty="0" err="1"/>
              <a:t>uigetfile</a:t>
            </a:r>
            <a:r>
              <a:rPr lang="en-US" sz="3700" dirty="0"/>
              <a:t>(</a:t>
            </a:r>
            <a:r>
              <a:rPr lang="en-US" sz="3700" dirty="0" err="1"/>
              <a:t>defaultFile</a:t>
            </a:r>
            <a:r>
              <a:rPr lang="en-US" sz="3700" dirty="0"/>
              <a:t>, 'Pick a 2D US file</a:t>
            </a:r>
            <a:r>
              <a:rPr lang="en-US" sz="3700" dirty="0" smtClean="0"/>
              <a:t>');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en-US" sz="3700" dirty="0" smtClean="0"/>
              <a:t>if </a:t>
            </a:r>
            <a:r>
              <a:rPr lang="en-US" sz="3700" dirty="0"/>
              <a:t>filename == 0, % If no file was chosen, quit early</a:t>
            </a:r>
            <a:r>
              <a:rPr lang="en-US" sz="3700" dirty="0" smtClean="0"/>
              <a:t>.</a:t>
            </a:r>
            <a:br>
              <a:rPr lang="en-US" sz="3700" dirty="0" smtClean="0"/>
            </a:br>
            <a:r>
              <a:rPr lang="en-US" sz="3700" dirty="0" smtClean="0"/>
              <a:t>    return;</a:t>
            </a:r>
            <a:br>
              <a:rPr lang="en-US" sz="3700" dirty="0" smtClean="0"/>
            </a:br>
            <a:r>
              <a:rPr lang="en-US" sz="3700" dirty="0" smtClean="0"/>
              <a:t>end;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en-US" sz="3700" dirty="0" smtClean="0"/>
              <a:t>switch </a:t>
            </a:r>
            <a:r>
              <a:rPr lang="en-US" sz="3700" dirty="0"/>
              <a:t>filename(end-2:end</a:t>
            </a:r>
            <a:r>
              <a:rPr lang="en-US" sz="3700" dirty="0" smtClean="0"/>
              <a:t>),</a:t>
            </a:r>
            <a:br>
              <a:rPr lang="en-US" sz="3700" dirty="0" smtClean="0"/>
            </a:br>
            <a:r>
              <a:rPr lang="en-US" sz="3700" dirty="0" smtClean="0"/>
              <a:t>    </a:t>
            </a:r>
            <a:r>
              <a:rPr lang="en-US" sz="3700" dirty="0"/>
              <a:t>case 'jpg</a:t>
            </a:r>
            <a:r>
              <a:rPr lang="en-US" sz="3700" dirty="0" smtClean="0"/>
              <a:t>',</a:t>
            </a:r>
            <a:br>
              <a:rPr lang="en-US" sz="3700" dirty="0" smtClean="0"/>
            </a:br>
            <a:r>
              <a:rPr lang="en-US" sz="3700" dirty="0" smtClean="0"/>
              <a:t>        </a:t>
            </a:r>
            <a:r>
              <a:rPr lang="en-US" sz="3700" dirty="0"/>
              <a:t>I = </a:t>
            </a:r>
            <a:r>
              <a:rPr lang="en-US" sz="3700" dirty="0" err="1"/>
              <a:t>imread</a:t>
            </a:r>
            <a:r>
              <a:rPr lang="en-US" sz="3700" dirty="0"/>
              <a:t>(</a:t>
            </a:r>
            <a:r>
              <a:rPr lang="en-US" sz="3700" dirty="0" err="1"/>
              <a:t>fullfile</a:t>
            </a:r>
            <a:r>
              <a:rPr lang="en-US" sz="3700" dirty="0"/>
              <a:t>(</a:t>
            </a:r>
            <a:r>
              <a:rPr lang="en-US" sz="3700" dirty="0" err="1"/>
              <a:t>pathname,filename</a:t>
            </a:r>
            <a:r>
              <a:rPr lang="en-US" sz="3700" dirty="0"/>
              <a:t>),'jpg</a:t>
            </a:r>
            <a:r>
              <a:rPr lang="en-US" sz="3700" dirty="0" smtClean="0"/>
              <a:t>');</a:t>
            </a:r>
            <a:br>
              <a:rPr lang="en-US" sz="3700" dirty="0" smtClean="0"/>
            </a:br>
            <a:r>
              <a:rPr lang="en-US" sz="3700" dirty="0" smtClean="0"/>
              <a:t>        if </a:t>
            </a:r>
            <a:r>
              <a:rPr lang="en-US" sz="3700" dirty="0" err="1" smtClean="0"/>
              <a:t>ndims</a:t>
            </a:r>
            <a:r>
              <a:rPr lang="en-US" sz="3700" dirty="0" smtClean="0"/>
              <a:t>(I) == 3,</a:t>
            </a:r>
            <a:br>
              <a:rPr lang="en-US" sz="3700" dirty="0" smtClean="0"/>
            </a:br>
            <a:r>
              <a:rPr lang="en-US" sz="3700" dirty="0" smtClean="0"/>
              <a:t>            </a:t>
            </a:r>
            <a:r>
              <a:rPr lang="en-US" sz="3700" dirty="0"/>
              <a:t>I = rgb2gray(I</a:t>
            </a:r>
            <a:r>
              <a:rPr lang="en-US" sz="3700" dirty="0" smtClean="0"/>
              <a:t>);</a:t>
            </a:r>
            <a:br>
              <a:rPr lang="en-US" sz="3700" dirty="0" smtClean="0"/>
            </a:br>
            <a:r>
              <a:rPr lang="en-US" sz="3700" dirty="0" smtClean="0"/>
              <a:t>        </a:t>
            </a:r>
            <a:r>
              <a:rPr lang="en-US" sz="3700" dirty="0"/>
              <a:t>end</a:t>
            </a:r>
            <a:r>
              <a:rPr lang="en-US" sz="3700" dirty="0" smtClean="0"/>
              <a:t>;</a:t>
            </a:r>
            <a:br>
              <a:rPr lang="en-US" sz="3700" dirty="0" smtClean="0"/>
            </a:br>
            <a:r>
              <a:rPr lang="en-US" sz="3700" dirty="0" smtClean="0"/>
              <a:t>        </a:t>
            </a:r>
            <a:r>
              <a:rPr lang="en-US" sz="3700" dirty="0"/>
              <a:t>I = cat(3,I,I</a:t>
            </a:r>
            <a:r>
              <a:rPr lang="en-US" sz="3700" dirty="0" smtClean="0"/>
              <a:t>);</a:t>
            </a:r>
            <a:br>
              <a:rPr lang="en-US" sz="3700" dirty="0" smtClean="0"/>
            </a:br>
            <a:r>
              <a:rPr lang="en-US" sz="3700" dirty="0" smtClean="0"/>
              <a:t>        </a:t>
            </a:r>
            <a:r>
              <a:rPr lang="en-US" sz="3700" dirty="0"/>
              <a:t>I = cat(4,I,I</a:t>
            </a:r>
            <a:r>
              <a:rPr lang="en-US" sz="3700" dirty="0" smtClean="0"/>
              <a:t>);</a:t>
            </a:r>
            <a:br>
              <a:rPr lang="en-US" sz="3700" dirty="0" smtClean="0"/>
            </a:br>
            <a:r>
              <a:rPr lang="en-US" sz="3700" dirty="0" smtClean="0"/>
              <a:t>        </a:t>
            </a:r>
            <a:r>
              <a:rPr lang="en-US" sz="3700" dirty="0"/>
              <a:t>if ~</a:t>
            </a:r>
            <a:r>
              <a:rPr lang="en-US" sz="3700" dirty="0" err="1"/>
              <a:t>isfloat</a:t>
            </a:r>
            <a:r>
              <a:rPr lang="en-US" sz="3700" dirty="0"/>
              <a:t>(I</a:t>
            </a:r>
            <a:r>
              <a:rPr lang="en-US" sz="3700" dirty="0" smtClean="0"/>
              <a:t>),</a:t>
            </a:r>
            <a:br>
              <a:rPr lang="en-US" sz="3700" dirty="0" smtClean="0"/>
            </a:br>
            <a:r>
              <a:rPr lang="en-US" sz="3700" dirty="0" smtClean="0"/>
              <a:t>            </a:t>
            </a:r>
            <a:r>
              <a:rPr lang="en-US" sz="3700" dirty="0"/>
              <a:t>I = double(I</a:t>
            </a:r>
            <a:r>
              <a:rPr lang="en-US" sz="3700" dirty="0" smtClean="0"/>
              <a:t>);</a:t>
            </a:r>
            <a:br>
              <a:rPr lang="en-US" sz="3700" dirty="0" smtClean="0"/>
            </a:br>
            <a:r>
              <a:rPr lang="en-US" sz="3700" dirty="0" smtClean="0"/>
              <a:t>        </a:t>
            </a:r>
            <a:r>
              <a:rPr lang="en-US" sz="3700" dirty="0"/>
              <a:t>end</a:t>
            </a:r>
            <a:r>
              <a:rPr lang="en-US" sz="3700" dirty="0" smtClean="0"/>
              <a:t>;</a:t>
            </a:r>
            <a:br>
              <a:rPr lang="en-US" sz="3700" dirty="0" smtClean="0"/>
            </a:br>
            <a:r>
              <a:rPr lang="en-US" sz="3700" dirty="0" smtClean="0"/>
              <a:t>    otherwise,</a:t>
            </a:r>
            <a:br>
              <a:rPr lang="en-US" sz="3700" dirty="0" smtClean="0"/>
            </a:br>
            <a:r>
              <a:rPr lang="en-US" sz="3700" dirty="0" smtClean="0"/>
              <a:t>end;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it-IT" sz="3700" dirty="0" smtClean="0"/>
              <a:t>scaling.scale </a:t>
            </a:r>
            <a:r>
              <a:rPr lang="it-IT" sz="3700" dirty="0"/>
              <a:t>= [1 1 1 1</a:t>
            </a:r>
            <a:r>
              <a:rPr lang="it-IT" sz="3700" dirty="0" smtClean="0"/>
              <a:t>];</a:t>
            </a:r>
            <a:br>
              <a:rPr lang="it-IT" sz="3700" dirty="0" smtClean="0"/>
            </a:br>
            <a:r>
              <a:rPr lang="en-US" sz="3700" dirty="0" err="1" smtClean="0"/>
              <a:t>scaling.C</a:t>
            </a:r>
            <a:r>
              <a:rPr lang="en-US" sz="3700" dirty="0" smtClean="0"/>
              <a:t> </a:t>
            </a:r>
            <a:r>
              <a:rPr lang="en-US" sz="3700" dirty="0"/>
              <a:t>= size(I</a:t>
            </a:r>
            <a:r>
              <a:rPr lang="en-US" sz="3700" dirty="0" smtClean="0"/>
              <a:t>);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en-US" sz="3700" dirty="0" err="1" smtClean="0"/>
              <a:t>UserData.tongue.V</a:t>
            </a:r>
            <a:r>
              <a:rPr lang="en-US" sz="3700" dirty="0" smtClean="0"/>
              <a:t> = I;</a:t>
            </a:r>
            <a:br>
              <a:rPr lang="en-US" sz="3700" dirty="0" smtClean="0"/>
            </a:br>
            <a:r>
              <a:rPr lang="en-US" sz="3700" dirty="0" err="1" smtClean="0"/>
              <a:t>UserData.tongue.scaling</a:t>
            </a:r>
            <a:r>
              <a:rPr lang="en-US" sz="3700" dirty="0" smtClean="0"/>
              <a:t> </a:t>
            </a:r>
            <a:r>
              <a:rPr lang="en-US" sz="3700" dirty="0"/>
              <a:t>= scaling</a:t>
            </a:r>
            <a:r>
              <a:rPr lang="en-US" sz="3700" dirty="0" smtClean="0"/>
              <a:t>;</a:t>
            </a:r>
            <a:br>
              <a:rPr lang="en-US" sz="3700" dirty="0" smtClean="0"/>
            </a:br>
            <a:r>
              <a:rPr lang="en-US" sz="3700" dirty="0" smtClean="0"/>
              <a:t/>
            </a:r>
            <a:br>
              <a:rPr lang="en-US" sz="3700" dirty="0" smtClean="0"/>
            </a:br>
            <a:r>
              <a:rPr lang="en-US" sz="3700" dirty="0" err="1" smtClean="0"/>
              <a:t>WASLx.UserData</a:t>
            </a:r>
            <a:r>
              <a:rPr lang="en-US" sz="3700" dirty="0" smtClean="0"/>
              <a:t> </a:t>
            </a:r>
            <a:r>
              <a:rPr lang="en-US" sz="3700" dirty="0"/>
              <a:t>= </a:t>
            </a:r>
            <a:r>
              <a:rPr lang="en-US" sz="3700" dirty="0" smtClean="0"/>
              <a:t>[];</a:t>
            </a:r>
            <a:br>
              <a:rPr lang="en-US" sz="3700" dirty="0" smtClean="0"/>
            </a:br>
            <a:r>
              <a:rPr lang="en-US" sz="3700" dirty="0" err="1" smtClean="0"/>
              <a:t>WASLx.UserData</a:t>
            </a:r>
            <a:r>
              <a:rPr lang="en-US" sz="3700" dirty="0" smtClean="0"/>
              <a:t> </a:t>
            </a:r>
            <a:r>
              <a:rPr lang="en-US" sz="3700" dirty="0"/>
              <a:t>= </a:t>
            </a:r>
            <a:r>
              <a:rPr lang="en-US" sz="3700" dirty="0" err="1"/>
              <a:t>UserData</a:t>
            </a:r>
            <a:r>
              <a:rPr lang="en-US" sz="3700" dirty="0" smtClean="0"/>
              <a:t>;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3823296" y="2433324"/>
            <a:ext cx="220929" cy="549216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24005" y="2523266"/>
            <a:ext cx="206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Interface with WASL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3503153" y="5983490"/>
            <a:ext cx="246501" cy="742566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23296" y="6026312"/>
            <a:ext cx="219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to WASL variable structure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>
            <a:off x="5796137" y="3041023"/>
            <a:ext cx="397089" cy="2875299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19997" y="4294006"/>
            <a:ext cx="20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Plugin-specific code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>
            <a:off x="3958310" y="4007473"/>
            <a:ext cx="276160" cy="1190491"/>
          </a:xfrm>
          <a:prstGeom prst="rightBrac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18282" y="441805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JPG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798116" y="5351388"/>
            <a:ext cx="2520166" cy="12274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18281" y="5040496"/>
            <a:ext cx="135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other formats…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49428" y="5916322"/>
            <a:ext cx="334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*The code is really a bit more complicated than shown, but this conveys the main ideas.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6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(Command line; Plugins)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4395164" cy="5032375"/>
          </a:xfrm>
        </p:spPr>
        <p:txBody>
          <a:bodyPr/>
          <a:lstStyle/>
          <a:p>
            <a:r>
              <a:rPr lang="en-US" dirty="0" smtClean="0"/>
              <a:t>Two simple functions in the new plugin enable a JPG to be read into WASL.</a:t>
            </a:r>
          </a:p>
          <a:p>
            <a:endParaRPr lang="en-US" dirty="0"/>
          </a:p>
          <a:p>
            <a:r>
              <a:rPr lang="en-US" dirty="0" smtClean="0"/>
              <a:t>Because WASL was designed for 3D/4D ultrasound, additional axes show counterfactual coronal and transverse slices.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64" y="1749419"/>
            <a:ext cx="6958636" cy="444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5891" y="6341940"/>
            <a:ext cx="699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Ultrasound image from </a:t>
            </a:r>
            <a:r>
              <a:rPr lang="en-US" dirty="0" smtClean="0">
                <a:hlinkClick r:id="rId3"/>
              </a:rPr>
              <a:t>https://clarius.com/ultrasound-got-your-tongue/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39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introduction to WASL</a:t>
            </a:r>
          </a:p>
          <a:p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Plugins</a:t>
            </a:r>
          </a:p>
          <a:p>
            <a:r>
              <a:rPr lang="en-US" dirty="0" smtClean="0"/>
              <a:t>Audio integration</a:t>
            </a:r>
          </a:p>
          <a:p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(…and navigation)</a:t>
            </a:r>
          </a:p>
          <a:p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Canny Edge Detector</a:t>
            </a:r>
          </a:p>
          <a:p>
            <a:pPr lvl="1"/>
            <a:r>
              <a:rPr lang="en-US" dirty="0" smtClean="0"/>
              <a:t>Segmentation (manual, semi-automatic, 3D SLURP)</a:t>
            </a:r>
            <a:endParaRPr lang="en-US" dirty="0"/>
          </a:p>
          <a:p>
            <a:pPr lvl="1"/>
            <a:r>
              <a:rPr lang="en-US" dirty="0" err="1" smtClean="0"/>
              <a:t>Kymograms</a:t>
            </a:r>
            <a:endParaRPr lang="en-US" dirty="0" smtClean="0"/>
          </a:p>
          <a:p>
            <a:r>
              <a:rPr lang="en-US" dirty="0" smtClean="0"/>
              <a:t>Limitations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7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75863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https://spliu.sitehost.iu.edu/software/software.html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FAQ:</a:t>
            </a:r>
          </a:p>
          <a:p>
            <a:pPr lvl="1"/>
            <a:r>
              <a:rPr lang="en-US" dirty="0" smtClean="0"/>
              <a:t>Q:  What does WASL mean?</a:t>
            </a:r>
          </a:p>
          <a:p>
            <a:pPr lvl="1"/>
            <a:r>
              <a:rPr lang="en-US" dirty="0" smtClean="0"/>
              <a:t>A:  As a brand-new graduate student, I needed to learn how to program in MATLAB.  Mark </a:t>
            </a:r>
            <a:r>
              <a:rPr lang="en-US" dirty="0" err="1" smtClean="0"/>
              <a:t>Tiede</a:t>
            </a:r>
            <a:r>
              <a:rPr lang="en-US" dirty="0" smtClean="0"/>
              <a:t> might not remember this, but he’s the one who taught me – thanks, Mark!  I made my first GUI for acoustic and EMA analysis, and I called the program “</a:t>
            </a:r>
            <a:r>
              <a:rPr lang="en-US" u="sng" dirty="0" smtClean="0"/>
              <a:t>W</a:t>
            </a:r>
            <a:r>
              <a:rPr lang="en-US" dirty="0" smtClean="0"/>
              <a:t>ave </a:t>
            </a:r>
            <a:r>
              <a:rPr lang="en-US" u="sng" dirty="0" smtClean="0"/>
              <a:t>A</a:t>
            </a:r>
            <a:r>
              <a:rPr lang="en-US" dirty="0" smtClean="0"/>
              <a:t>nalysis by </a:t>
            </a:r>
            <a:r>
              <a:rPr lang="en-US" u="sng" dirty="0" smtClean="0"/>
              <a:t>S</a:t>
            </a:r>
            <a:r>
              <a:rPr lang="en-US" dirty="0" smtClean="0"/>
              <a:t>teven </a:t>
            </a:r>
            <a:r>
              <a:rPr lang="en-US" u="sng" dirty="0" smtClean="0"/>
              <a:t>L</a:t>
            </a:r>
            <a:r>
              <a:rPr lang="en-US" dirty="0" smtClean="0"/>
              <a:t>ulich”.  It didn’t do much, and then it was consigned to oblivion.  When I started working with 3D/4D ultrasound, I needed to write a new GUI, and I always liked the name “WASL”.</a:t>
            </a:r>
            <a:endParaRPr lang="en-US" dirty="0"/>
          </a:p>
        </p:txBody>
      </p:sp>
      <p:pic>
        <p:nvPicPr>
          <p:cNvPr id="1026" name="Picture 2" descr="http://web.mit.edu/lulich/www/research_files/image0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55" y="3425407"/>
            <a:ext cx="3365245" cy="236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11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integration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 smtClean="0"/>
              <a:t>A design principle of WASL was: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Spatio</a:t>
            </a:r>
            <a:r>
              <a:rPr lang="en-US" dirty="0" smtClean="0"/>
              <a:t>-temporal analysis of 3D/4D ultrasound with synchronous audio</a:t>
            </a:r>
          </a:p>
          <a:p>
            <a:endParaRPr lang="en-US" dirty="0" smtClean="0"/>
          </a:p>
          <a:p>
            <a:r>
              <a:rPr lang="en-US" dirty="0" smtClean="0"/>
              <a:t>Corresponding ultrasound and audio data can be loaded into WASL and synchronized.</a:t>
            </a:r>
          </a:p>
          <a:p>
            <a:endParaRPr lang="en-US" dirty="0"/>
          </a:p>
          <a:p>
            <a:r>
              <a:rPr lang="en-US" dirty="0" smtClean="0"/>
              <a:t>Real-time playback works on very fast computers.</a:t>
            </a:r>
          </a:p>
          <a:p>
            <a:endParaRPr lang="en-US" dirty="0" smtClean="0"/>
          </a:p>
          <a:p>
            <a:r>
              <a:rPr lang="en-US" dirty="0" smtClean="0"/>
              <a:t>Videos can be exported for real-time playback outside of MATLAB.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3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integration</a:t>
            </a:r>
            <a:endParaRPr lang="en-US" dirty="0"/>
          </a:p>
        </p:txBody>
      </p:sp>
      <p:pic>
        <p:nvPicPr>
          <p:cNvPr id="4" name="WASLx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0435" y="2629956"/>
            <a:ext cx="3205237" cy="2834965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8382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Example of exported video: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 now for a live demonstration with the same data…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8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introduction to WASL</a:t>
            </a:r>
          </a:p>
          <a:p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Plugins</a:t>
            </a:r>
          </a:p>
          <a:p>
            <a:r>
              <a:rPr lang="en-US" dirty="0" smtClean="0"/>
              <a:t>Audio integration</a:t>
            </a:r>
          </a:p>
          <a:p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(…and navigation)</a:t>
            </a:r>
          </a:p>
          <a:p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Canny Edge Detector</a:t>
            </a:r>
          </a:p>
          <a:p>
            <a:pPr lvl="1"/>
            <a:r>
              <a:rPr lang="en-US" dirty="0" smtClean="0"/>
              <a:t>Segmentation (manual, semi-automatic, 3D SLURP)</a:t>
            </a:r>
            <a:endParaRPr lang="en-US" dirty="0"/>
          </a:p>
          <a:p>
            <a:pPr lvl="1"/>
            <a:r>
              <a:rPr lang="en-US" dirty="0" err="1" smtClean="0"/>
              <a:t>Kymograms</a:t>
            </a:r>
            <a:endParaRPr lang="en-US" dirty="0" smtClean="0"/>
          </a:p>
          <a:p>
            <a:r>
              <a:rPr lang="en-US" dirty="0" smtClean="0"/>
              <a:t>Limitations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48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Visualization (…and navigation)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WASL offers simple visualization and navigation tools</a:t>
            </a:r>
          </a:p>
          <a:p>
            <a:endParaRPr lang="en-US" dirty="0" smtClean="0"/>
          </a:p>
          <a:p>
            <a:r>
              <a:rPr lang="en-US" dirty="0" smtClean="0"/>
              <a:t>A new tool for oblique slicing is in development</a:t>
            </a:r>
          </a:p>
          <a:p>
            <a:endParaRPr lang="en-US" dirty="0"/>
          </a:p>
          <a:p>
            <a:r>
              <a:rPr lang="en-US" dirty="0" smtClean="0"/>
              <a:t>Live demonstration…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05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introduction to WASL</a:t>
            </a:r>
          </a:p>
          <a:p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Plugins</a:t>
            </a:r>
          </a:p>
          <a:p>
            <a:r>
              <a:rPr lang="en-US" dirty="0" smtClean="0"/>
              <a:t>Audio integration</a:t>
            </a:r>
          </a:p>
          <a:p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(…and navigation)</a:t>
            </a:r>
          </a:p>
          <a:p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Canny Edge Detector</a:t>
            </a:r>
          </a:p>
          <a:p>
            <a:pPr lvl="1"/>
            <a:r>
              <a:rPr lang="en-US" dirty="0" smtClean="0"/>
              <a:t>Segmentation (manual, semi-automatic, 3D SLURP)</a:t>
            </a:r>
            <a:endParaRPr lang="en-US" dirty="0"/>
          </a:p>
          <a:p>
            <a:pPr lvl="1"/>
            <a:r>
              <a:rPr lang="en-US" dirty="0" err="1" smtClean="0"/>
              <a:t>Kymograms</a:t>
            </a:r>
            <a:endParaRPr lang="en-US" dirty="0" smtClean="0"/>
          </a:p>
          <a:p>
            <a:r>
              <a:rPr lang="en-US" dirty="0" smtClean="0"/>
              <a:t>Limitations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62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Distance</a:t>
            </a:r>
          </a:p>
          <a:p>
            <a:r>
              <a:rPr lang="en-US" dirty="0" smtClean="0"/>
              <a:t>Canny Edge Detector</a:t>
            </a:r>
          </a:p>
          <a:p>
            <a:r>
              <a:rPr lang="en-US" dirty="0" smtClean="0"/>
              <a:t>Segmentation (manual, semi-automatic, 3D SLURP)</a:t>
            </a:r>
          </a:p>
          <a:p>
            <a:r>
              <a:rPr lang="en-US" dirty="0" err="1" smtClean="0"/>
              <a:t>Kymograms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Live demonstration…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18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General introduction to WASL</a:t>
            </a:r>
          </a:p>
          <a:p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Plugins</a:t>
            </a:r>
          </a:p>
          <a:p>
            <a:r>
              <a:rPr lang="en-US" dirty="0" smtClean="0"/>
              <a:t>Audio integration</a:t>
            </a:r>
          </a:p>
          <a:p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(…and navigation)</a:t>
            </a:r>
          </a:p>
          <a:p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Canny Edge Detector</a:t>
            </a:r>
          </a:p>
          <a:p>
            <a:pPr lvl="1"/>
            <a:r>
              <a:rPr lang="en-US" dirty="0" smtClean="0"/>
              <a:t>Segmentation (manual, semi-automatic, 3D SLURP)</a:t>
            </a:r>
            <a:endParaRPr lang="en-US" dirty="0"/>
          </a:p>
          <a:p>
            <a:pPr lvl="1"/>
            <a:r>
              <a:rPr lang="en-US" dirty="0" err="1" smtClean="0"/>
              <a:t>Kymograms</a:t>
            </a:r>
            <a:endParaRPr lang="en-US" dirty="0" smtClean="0"/>
          </a:p>
          <a:p>
            <a:r>
              <a:rPr lang="en-US" dirty="0" smtClean="0"/>
              <a:t>Limitations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85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WASL is open-source, MATLAB is not</a:t>
            </a:r>
          </a:p>
          <a:p>
            <a:r>
              <a:rPr lang="en-US" dirty="0" smtClean="0"/>
              <a:t>Implementation of many WASL functions is clunky and inefficient</a:t>
            </a:r>
          </a:p>
          <a:p>
            <a:r>
              <a:rPr lang="en-US" dirty="0" smtClean="0"/>
              <a:t>Sometimes WASL is buggy</a:t>
            </a:r>
          </a:p>
          <a:p>
            <a:r>
              <a:rPr lang="en-US" dirty="0" smtClean="0"/>
              <a:t>User documentation is (very) underdeveloped</a:t>
            </a:r>
          </a:p>
          <a:p>
            <a:r>
              <a:rPr lang="en-US" dirty="0" smtClean="0"/>
              <a:t>Limited range of file formats currently supported</a:t>
            </a:r>
          </a:p>
          <a:p>
            <a:pPr lvl="1"/>
            <a:r>
              <a:rPr lang="en-US" dirty="0" smtClean="0"/>
              <a:t>… but plugins can help!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22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Funded </a:t>
            </a:r>
            <a:r>
              <a:rPr lang="en-US" dirty="0" smtClean="0"/>
              <a:t>for development of WASL came from NSF </a:t>
            </a:r>
            <a:r>
              <a:rPr lang="en-US" dirty="0"/>
              <a:t>Grant #</a:t>
            </a:r>
            <a:r>
              <a:rPr lang="en-US" dirty="0" smtClean="0"/>
              <a:t>1151131 and start-up funds from Indiana University.</a:t>
            </a:r>
          </a:p>
          <a:p>
            <a:r>
              <a:rPr lang="en-US" dirty="0" smtClean="0"/>
              <a:t>Thanks to </a:t>
            </a:r>
            <a:r>
              <a:rPr lang="en-US" dirty="0" err="1" smtClean="0"/>
              <a:t>Hao</a:t>
            </a:r>
            <a:r>
              <a:rPr lang="en-US" dirty="0" smtClean="0"/>
              <a:t> Lu, Jonathan Washington, </a:t>
            </a:r>
            <a:r>
              <a:rPr lang="en-US" dirty="0" err="1" smtClean="0"/>
              <a:t>Tamás</a:t>
            </a:r>
            <a:r>
              <a:rPr lang="en-US" dirty="0" smtClean="0"/>
              <a:t> </a:t>
            </a:r>
            <a:r>
              <a:rPr lang="en-US" dirty="0" err="1" smtClean="0"/>
              <a:t>Csapó</a:t>
            </a:r>
            <a:r>
              <a:rPr lang="en-US" dirty="0" smtClean="0"/>
              <a:t>, Brandon Rhodes, Olivia Foley, Kelly </a:t>
            </a:r>
            <a:r>
              <a:rPr lang="en-US" dirty="0" err="1" smtClean="0"/>
              <a:t>Berkson</a:t>
            </a:r>
            <a:r>
              <a:rPr lang="en-US" dirty="0" smtClean="0"/>
              <a:t>, Kenneth de Jong, and Sherman Charles for contributions to the development of WASL.</a:t>
            </a:r>
          </a:p>
          <a:p>
            <a:r>
              <a:rPr lang="en-US" dirty="0" smtClean="0"/>
              <a:t>Thanks to Mark </a:t>
            </a:r>
            <a:r>
              <a:rPr lang="en-US" dirty="0" err="1" smtClean="0"/>
              <a:t>Tiede</a:t>
            </a:r>
            <a:r>
              <a:rPr lang="en-US" dirty="0" smtClean="0"/>
              <a:t> for teaching me how to program in MATLAB.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1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Open-source MATLAB-based Application packaged as a Toolbox</a:t>
            </a:r>
          </a:p>
          <a:p>
            <a:r>
              <a:rPr lang="en-US" dirty="0" smtClean="0"/>
              <a:t>Requires core MATLAB, Signal Processing Toolbox, and Image Processing Toolbox.</a:t>
            </a:r>
          </a:p>
          <a:p>
            <a:r>
              <a:rPr lang="en-US" dirty="0" smtClean="0"/>
              <a:t>Some plugins may require additional Toolboxes.</a:t>
            </a:r>
          </a:p>
          <a:p>
            <a:r>
              <a:rPr lang="en-US" dirty="0" smtClean="0"/>
              <a:t>When you download the Toolbox and install it, you can find out where its files are located: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&gt;&gt; [</a:t>
            </a:r>
            <a:r>
              <a:rPr lang="en-US" dirty="0" err="1" smtClean="0"/>
              <a:t>WASLdir</a:t>
            </a:r>
            <a:r>
              <a:rPr lang="en-US" dirty="0" smtClean="0"/>
              <a:t>,~,~] = </a:t>
            </a:r>
            <a:r>
              <a:rPr lang="en-US" dirty="0" err="1" smtClean="0"/>
              <a:t>fileparts</a:t>
            </a:r>
            <a:r>
              <a:rPr lang="en-US" dirty="0" smtClean="0"/>
              <a:t>(which('WASL'));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Navigate to this directory: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&gt;&gt; cd(</a:t>
            </a:r>
            <a:r>
              <a:rPr lang="en-US" dirty="0" err="1" smtClean="0"/>
              <a:t>WASLdir</a:t>
            </a:r>
            <a:r>
              <a:rPr lang="en-US" dirty="0" smtClean="0"/>
              <a:t>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 smtClean="0"/>
              <a:t>The directory structure (&gt;&gt; ls;)</a:t>
            </a:r>
          </a:p>
          <a:p>
            <a:pPr lvl="1"/>
            <a:r>
              <a:rPr lang="en-US" dirty="0" smtClean="0"/>
              <a:t>+core</a:t>
            </a:r>
          </a:p>
          <a:p>
            <a:pPr lvl="1"/>
            <a:r>
              <a:rPr lang="en-US" dirty="0" smtClean="0"/>
              <a:t>+plugins</a:t>
            </a:r>
          </a:p>
          <a:p>
            <a:pPr lvl="1"/>
            <a:r>
              <a:rPr lang="en-US" dirty="0" smtClean="0"/>
              <a:t>+</a:t>
            </a:r>
            <a:r>
              <a:rPr lang="en-US" dirty="0" err="1" smtClean="0"/>
              <a:t>utils</a:t>
            </a:r>
            <a:endParaRPr lang="en-US" dirty="0" smtClean="0"/>
          </a:p>
          <a:p>
            <a:pPr lvl="1"/>
            <a:r>
              <a:rPr lang="en-US" dirty="0" smtClean="0"/>
              <a:t>VersionInformation.txt</a:t>
            </a:r>
          </a:p>
          <a:p>
            <a:pPr lvl="1"/>
            <a:r>
              <a:rPr lang="en-US" dirty="0" err="1" smtClean="0"/>
              <a:t>WASL.m</a:t>
            </a:r>
            <a:endParaRPr lang="en-US" dirty="0" smtClean="0"/>
          </a:p>
          <a:p>
            <a:pPr lvl="1"/>
            <a:r>
              <a:rPr lang="en-US" dirty="0" err="1" smtClean="0"/>
              <a:t>WASLconfig.m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WASL.m</a:t>
            </a:r>
            <a:r>
              <a:rPr lang="en-US" dirty="0" smtClean="0"/>
              <a:t> is the main function that is called from the command line and sets up the GUI.</a:t>
            </a:r>
          </a:p>
          <a:p>
            <a:r>
              <a:rPr lang="en-US" dirty="0" err="1" smtClean="0"/>
              <a:t>WASLconfig.m</a:t>
            </a:r>
            <a:r>
              <a:rPr lang="en-US" dirty="0" smtClean="0"/>
              <a:t> is a very simply function that identifies which plugins should be loaded by default.</a:t>
            </a:r>
          </a:p>
        </p:txBody>
      </p:sp>
    </p:spTree>
    <p:extLst>
      <p:ext uri="{BB962C8B-B14F-4D97-AF65-F5344CB8AC3E}">
        <p14:creationId xmlns:p14="http://schemas.microsoft.com/office/powerpoint/2010/main" val="365539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&gt;&gt; edit </a:t>
            </a:r>
            <a:r>
              <a:rPr lang="en-US" dirty="0" err="1" smtClean="0"/>
              <a:t>WASLconfig.m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% This file must consist of MATLAB-executable </a:t>
            </a:r>
            <a:r>
              <a:rPr lang="en-US" sz="1600" dirty="0" err="1" smtClean="0"/>
              <a:t>commmands</a:t>
            </a:r>
            <a:r>
              <a:rPr lang="en-US" sz="1600" dirty="0" smtClean="0"/>
              <a:t>. Each command is</a:t>
            </a:r>
            <a:br>
              <a:rPr lang="en-US" sz="1600" dirty="0" smtClean="0"/>
            </a:br>
            <a:r>
              <a:rPr lang="en-US" sz="1600" dirty="0" smtClean="0"/>
              <a:t>% used to load a Plugin into WASL.</a:t>
            </a:r>
            <a:br>
              <a:rPr lang="en-US" sz="1600" dirty="0" smtClean="0"/>
            </a:br>
            <a:r>
              <a:rPr lang="en-US" sz="1600" dirty="0" smtClean="0"/>
              <a:t>%</a:t>
            </a:r>
            <a:br>
              <a:rPr lang="en-US" sz="1600" dirty="0" smtClean="0"/>
            </a:br>
            <a:r>
              <a:rPr lang="en-US" sz="1600" dirty="0" smtClean="0"/>
              <a:t>% By Steven M. Lulich</a:t>
            </a:r>
            <a:br>
              <a:rPr lang="en-US" sz="1600" dirty="0" smtClean="0"/>
            </a:br>
            <a:r>
              <a:rPr lang="en-US" sz="1600" dirty="0" smtClean="0"/>
              <a:t>% October 26, 2016</a:t>
            </a:r>
            <a:br>
              <a:rPr lang="en-US" sz="1600" dirty="0" smtClean="0"/>
            </a:br>
            <a:r>
              <a:rPr lang="en-US" sz="1600" dirty="0" smtClean="0"/>
              <a:t>%</a:t>
            </a:r>
            <a:br>
              <a:rPr lang="en-US" sz="1600" dirty="0" smtClean="0"/>
            </a:br>
            <a:r>
              <a:rPr lang="en-US" sz="1600" dirty="0" smtClean="0"/>
              <a:t>% Last updated by Steven M. Lulich</a:t>
            </a:r>
            <a:br>
              <a:rPr lang="en-US" sz="1600" dirty="0" smtClean="0"/>
            </a:br>
            <a:r>
              <a:rPr lang="en-US" sz="1600" dirty="0" smtClean="0"/>
              <a:t>% April 21, 2020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= </a:t>
            </a:r>
            <a:r>
              <a:rPr lang="en-US" sz="1600" dirty="0" err="1" smtClean="0"/>
              <a:t>plugins.DAT.loadDATtab</a:t>
            </a:r>
            <a:r>
              <a:rPr lang="en-US" sz="1600" dirty="0" smtClean="0"/>
              <a:t>(</a:t>
            </a:r>
            <a:r>
              <a:rPr lang="en-US" sz="1600" dirty="0" err="1" smtClean="0"/>
              <a:t>UserData,WASLx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= </a:t>
            </a:r>
            <a:r>
              <a:rPr lang="en-US" sz="1600" dirty="0" err="1" smtClean="0"/>
              <a:t>plugins.STL.loadSTLtab</a:t>
            </a:r>
            <a:r>
              <a:rPr lang="en-US" sz="1600" dirty="0" smtClean="0"/>
              <a:t>(</a:t>
            </a:r>
            <a:r>
              <a:rPr lang="en-US" sz="1600" dirty="0" err="1" smtClean="0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= </a:t>
            </a:r>
            <a:r>
              <a:rPr lang="en-US" sz="1600" dirty="0" err="1" smtClean="0"/>
              <a:t>plugins.CLT.loadCLTtab</a:t>
            </a:r>
            <a:r>
              <a:rPr lang="en-US" sz="1600" dirty="0" smtClean="0"/>
              <a:t>(</a:t>
            </a:r>
            <a:r>
              <a:rPr lang="en-US" sz="1600" dirty="0" err="1" smtClean="0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= </a:t>
            </a:r>
            <a:r>
              <a:rPr lang="en-US" sz="1600" dirty="0" err="1" smtClean="0"/>
              <a:t>plugins.OBL.loadOBLtab</a:t>
            </a:r>
            <a:r>
              <a:rPr lang="en-US" sz="1600" dirty="0" smtClean="0"/>
              <a:t>(</a:t>
            </a:r>
            <a:r>
              <a:rPr lang="en-US" sz="1600" dirty="0" err="1" smtClean="0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= </a:t>
            </a:r>
            <a:r>
              <a:rPr lang="en-US" sz="1600" dirty="0" err="1" smtClean="0"/>
              <a:t>plugins.RSL.loadRSLtab</a:t>
            </a:r>
            <a:r>
              <a:rPr lang="en-US" sz="1600" dirty="0" smtClean="0"/>
              <a:t>(</a:t>
            </a:r>
            <a:r>
              <a:rPr lang="en-US" sz="1600" dirty="0" err="1" smtClean="0"/>
              <a:t>UserData</a:t>
            </a:r>
            <a:r>
              <a:rPr lang="en-US" sz="1600" dirty="0" smtClean="0"/>
              <a:t>);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437445" y="4191511"/>
            <a:ext cx="5368074" cy="18454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4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&gt;&gt; edit </a:t>
            </a:r>
            <a:r>
              <a:rPr lang="en-US" dirty="0" err="1" smtClean="0"/>
              <a:t>WASL.m</a:t>
            </a:r>
            <a:r>
              <a:rPr lang="en-US" dirty="0" smtClean="0"/>
              <a:t>;</a:t>
            </a:r>
          </a:p>
          <a:p>
            <a:r>
              <a:rPr lang="en-US" dirty="0" smtClean="0"/>
              <a:t>Scroll to line 329</a:t>
            </a:r>
          </a:p>
          <a:p>
            <a:pPr marL="0" indent="0"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% </a:t>
            </a:r>
            <a:r>
              <a:rPr lang="en-US" sz="1600" dirty="0"/>
              <a:t>Load </a:t>
            </a:r>
            <a:r>
              <a:rPr lang="en-US" sz="1600" dirty="0" smtClean="0"/>
              <a:t>Plugins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plugins.MNG.loadMNGtab</a:t>
            </a:r>
            <a:r>
              <a:rPr lang="en-US" sz="1600" dirty="0"/>
              <a:t>(</a:t>
            </a:r>
            <a:r>
              <a:rPr lang="en-US" sz="1600" dirty="0" err="1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plugins.DCM.loadDCMtab</a:t>
            </a:r>
            <a:r>
              <a:rPr lang="en-US" sz="1600" dirty="0"/>
              <a:t>(</a:t>
            </a:r>
            <a:r>
              <a:rPr lang="en-US" sz="1600" dirty="0" err="1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err="1" smtClean="0"/>
              <a:t>UserData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plugins.KYM.loadKYMtab</a:t>
            </a:r>
            <a:r>
              <a:rPr lang="en-US" sz="1600" dirty="0"/>
              <a:t>(</a:t>
            </a:r>
            <a:r>
              <a:rPr lang="en-US" sz="1600" dirty="0" err="1"/>
              <a:t>UserData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>fid </a:t>
            </a:r>
            <a:r>
              <a:rPr lang="en-US" sz="1600" dirty="0"/>
              <a:t>= </a:t>
            </a:r>
            <a:r>
              <a:rPr lang="en-US" sz="1600" dirty="0" err="1"/>
              <a:t>fopen</a:t>
            </a:r>
            <a:r>
              <a:rPr lang="en-US" sz="1600" dirty="0"/>
              <a:t>('</a:t>
            </a:r>
            <a:r>
              <a:rPr lang="en-US" sz="1600" dirty="0" err="1"/>
              <a:t>WASLconfig.m</a:t>
            </a:r>
            <a:r>
              <a:rPr lang="en-US" sz="1600" dirty="0" smtClean="0"/>
              <a:t>');</a:t>
            </a:r>
            <a:br>
              <a:rPr lang="en-US" sz="1600" dirty="0" smtClean="0"/>
            </a:br>
            <a:r>
              <a:rPr lang="en-US" sz="1600" dirty="0" err="1" smtClean="0"/>
              <a:t>tline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err="1"/>
              <a:t>fgetl</a:t>
            </a:r>
            <a:r>
              <a:rPr lang="en-US" sz="1600" dirty="0"/>
              <a:t>(fid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>while </a:t>
            </a:r>
            <a:r>
              <a:rPr lang="en-US" sz="1600" dirty="0" err="1"/>
              <a:t>ischar</a:t>
            </a:r>
            <a:r>
              <a:rPr lang="en-US" sz="1600" dirty="0"/>
              <a:t>(</a:t>
            </a:r>
            <a:r>
              <a:rPr lang="en-US" sz="1600" dirty="0" err="1"/>
              <a:t>tline</a:t>
            </a:r>
            <a:r>
              <a:rPr lang="en-US" sz="1600" dirty="0" smtClean="0"/>
              <a:t>),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eval</a:t>
            </a:r>
            <a:r>
              <a:rPr lang="en-US" sz="1600" dirty="0"/>
              <a:t>(</a:t>
            </a:r>
            <a:r>
              <a:rPr lang="en-US" sz="1600" dirty="0" err="1"/>
              <a:t>tline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if ~</a:t>
            </a:r>
            <a:r>
              <a:rPr lang="en-US" sz="1600" dirty="0" err="1"/>
              <a:t>isempty</a:t>
            </a:r>
            <a:r>
              <a:rPr lang="en-US" sz="1600" dirty="0"/>
              <a:t>(</a:t>
            </a:r>
            <a:r>
              <a:rPr lang="en-US" sz="1600" dirty="0" err="1"/>
              <a:t>tline</a:t>
            </a:r>
            <a:r>
              <a:rPr lang="en-US" sz="1600" dirty="0"/>
              <a:t>) &amp; ~</a:t>
            </a:r>
            <a:r>
              <a:rPr lang="en-US" sz="1600" dirty="0" err="1"/>
              <a:t>strcmp</a:t>
            </a:r>
            <a:r>
              <a:rPr lang="en-US" sz="1600" dirty="0"/>
              <a:t>(</a:t>
            </a:r>
            <a:r>
              <a:rPr lang="en-US" sz="1600" dirty="0" err="1"/>
              <a:t>tline</a:t>
            </a:r>
            <a:r>
              <a:rPr lang="en-US" sz="1600" dirty="0"/>
              <a:t>(1</a:t>
            </a:r>
            <a:r>
              <a:rPr lang="en-US" sz="1600" dirty="0" smtClean="0"/>
              <a:t>),'%'),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dirty="0"/>
              <a:t>dots = </a:t>
            </a:r>
            <a:r>
              <a:rPr lang="en-US" sz="1600" dirty="0" err="1"/>
              <a:t>findstr</a:t>
            </a:r>
            <a:r>
              <a:rPr lang="en-US" sz="1600" dirty="0"/>
              <a:t>(</a:t>
            </a:r>
            <a:r>
              <a:rPr lang="en-US" sz="1600" dirty="0" err="1"/>
              <a:t>tline</a:t>
            </a:r>
            <a:r>
              <a:rPr lang="en-US" sz="1600" dirty="0" smtClean="0"/>
              <a:t>,'.');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dirty="0" err="1"/>
              <a:t>pluginName</a:t>
            </a:r>
            <a:r>
              <a:rPr lang="en-US" sz="1600" dirty="0"/>
              <a:t> = </a:t>
            </a:r>
            <a:r>
              <a:rPr lang="en-US" sz="1600" dirty="0" err="1"/>
              <a:t>tline</a:t>
            </a:r>
            <a:r>
              <a:rPr lang="en-US" sz="1600" dirty="0"/>
              <a:t>(dots(1)+1:dots(2)-1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dirty="0" err="1"/>
              <a:t>UserData.plugin.MNG.plugins.String</a:t>
            </a:r>
            <a:r>
              <a:rPr lang="en-US" sz="1600" dirty="0"/>
              <a:t>{end+1} = </a:t>
            </a:r>
            <a:r>
              <a:rPr lang="en-US" sz="1600" dirty="0" err="1"/>
              <a:t>pluginName</a:t>
            </a:r>
            <a:r>
              <a:rPr lang="en-US" sz="1600" dirty="0" smtClean="0"/>
              <a:t>;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/>
              <a:t>end</a:t>
            </a:r>
            <a:r>
              <a:rPr lang="en-US" sz="1600" dirty="0" smtClean="0"/>
              <a:t>;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/>
              <a:t>tline</a:t>
            </a:r>
            <a:r>
              <a:rPr lang="en-US" sz="1600" dirty="0"/>
              <a:t> = </a:t>
            </a:r>
            <a:r>
              <a:rPr lang="en-US" sz="1600" dirty="0" err="1"/>
              <a:t>fgetl</a:t>
            </a:r>
            <a:r>
              <a:rPr lang="en-US" sz="1600" dirty="0"/>
              <a:t>(fid</a:t>
            </a:r>
            <a:r>
              <a:rPr lang="en-US" sz="1600" dirty="0" smtClean="0"/>
              <a:t>);</a:t>
            </a:r>
            <a:br>
              <a:rPr lang="en-US" sz="1600" dirty="0" smtClean="0"/>
            </a:br>
            <a:r>
              <a:rPr lang="en-US" sz="1600" dirty="0" smtClean="0"/>
              <a:t>end;</a:t>
            </a:r>
            <a:br>
              <a:rPr lang="en-US" sz="1600" dirty="0" smtClean="0"/>
            </a:br>
            <a:r>
              <a:rPr lang="en-US" sz="1600" dirty="0" err="1" smtClean="0"/>
              <a:t>fclose</a:t>
            </a:r>
            <a:r>
              <a:rPr lang="en-US" sz="1600" dirty="0" smtClean="0"/>
              <a:t>(fid</a:t>
            </a:r>
            <a:r>
              <a:rPr lang="en-US" sz="1600" dirty="0"/>
              <a:t>);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928257" y="3273484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Indispensible</a:t>
            </a:r>
            <a:r>
              <a:rPr lang="en-US" dirty="0" smtClean="0">
                <a:solidFill>
                  <a:srgbClr val="FF0000"/>
                </a:solidFill>
              </a:rPr>
              <a:t> plugins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5081365" y="3273484"/>
            <a:ext cx="846892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5001585" y="3458150"/>
            <a:ext cx="9266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4989311" y="3458150"/>
            <a:ext cx="938946" cy="230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282225" y="3844169"/>
            <a:ext cx="846893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29118" y="3844169"/>
            <a:ext cx="444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Customizable list of additional default plugins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37455" y="4028835"/>
            <a:ext cx="2091663" cy="451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76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 smtClean="0"/>
              <a:t>+core</a:t>
            </a:r>
          </a:p>
          <a:p>
            <a:pPr lvl="1"/>
            <a:r>
              <a:rPr lang="en-US" dirty="0" smtClean="0"/>
              <a:t>Contains core functions that are independent of any plugins</a:t>
            </a:r>
          </a:p>
          <a:p>
            <a:r>
              <a:rPr lang="en-US" dirty="0" smtClean="0"/>
              <a:t>+plugins</a:t>
            </a:r>
          </a:p>
          <a:p>
            <a:pPr lvl="1"/>
            <a:r>
              <a:rPr lang="en-US" dirty="0" smtClean="0"/>
              <a:t>Contains all plugins</a:t>
            </a:r>
          </a:p>
          <a:p>
            <a:r>
              <a:rPr lang="en-US" dirty="0" smtClean="0"/>
              <a:t>+</a:t>
            </a:r>
            <a:r>
              <a:rPr lang="en-US" dirty="0" err="1" smtClean="0"/>
              <a:t>utils</a:t>
            </a:r>
            <a:endParaRPr lang="en-US" dirty="0" smtClean="0"/>
          </a:p>
          <a:p>
            <a:pPr lvl="1"/>
            <a:r>
              <a:rPr lang="en-US" dirty="0" smtClean="0"/>
              <a:t>Contains 3</a:t>
            </a:r>
            <a:r>
              <a:rPr lang="en-US" baseline="30000" dirty="0" smtClean="0"/>
              <a:t>rd</a:t>
            </a:r>
            <a:r>
              <a:rPr lang="en-US" dirty="0"/>
              <a:t>-</a:t>
            </a:r>
            <a:r>
              <a:rPr lang="en-US" dirty="0" smtClean="0"/>
              <a:t>party utilities</a:t>
            </a:r>
          </a:p>
          <a:p>
            <a:endParaRPr lang="en-US" dirty="0"/>
          </a:p>
          <a:p>
            <a:r>
              <a:rPr lang="en-US" dirty="0" smtClean="0"/>
              <a:t>The +____ directory name structure allows functions within the directory to be called using dot notation. E.g. </a:t>
            </a:r>
            <a:r>
              <a:rPr lang="en-US" dirty="0" err="1" smtClean="0"/>
              <a:t>core.adjustIntensity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07553" y="2669557"/>
            <a:ext cx="4166963" cy="998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7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 to WASL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&gt;&gt; cd(</a:t>
            </a:r>
            <a:r>
              <a:rPr lang="en-US" dirty="0" err="1" smtClean="0"/>
              <a:t>fullfile</a:t>
            </a:r>
            <a:r>
              <a:rPr lang="en-US" dirty="0" smtClean="0"/>
              <a:t>(</a:t>
            </a:r>
            <a:r>
              <a:rPr lang="en-US" dirty="0" err="1" smtClean="0"/>
              <a:t>WASLdir</a:t>
            </a:r>
            <a:r>
              <a:rPr lang="en-US" dirty="0" smtClean="0"/>
              <a:t>,'+plugins'));</a:t>
            </a:r>
          </a:p>
          <a:p>
            <a:endParaRPr lang="en-US" dirty="0"/>
          </a:p>
          <a:p>
            <a:r>
              <a:rPr lang="en-US" dirty="0" smtClean="0"/>
              <a:t>Each plugin is self-contained in its own directory within +plugins.</a:t>
            </a:r>
          </a:p>
          <a:p>
            <a:r>
              <a:rPr lang="en-US" dirty="0" smtClean="0"/>
              <a:t>Each plugin name must begin with a ‘+’ followed by a three-letter designation.  This should preferably be related to the plugin’s function.</a:t>
            </a:r>
          </a:p>
          <a:p>
            <a:pPr lvl="1"/>
            <a:r>
              <a:rPr lang="en-US" dirty="0" smtClean="0"/>
              <a:t>E.g. +CED is a plugin implementing the </a:t>
            </a:r>
            <a:r>
              <a:rPr lang="en-US" u="sng" dirty="0" smtClean="0"/>
              <a:t>C</a:t>
            </a:r>
            <a:r>
              <a:rPr lang="en-US" dirty="0" smtClean="0"/>
              <a:t>anny </a:t>
            </a:r>
            <a:r>
              <a:rPr lang="en-US" u="sng" dirty="0" smtClean="0"/>
              <a:t>E</a:t>
            </a:r>
            <a:r>
              <a:rPr lang="en-US" dirty="0" smtClean="0"/>
              <a:t>dge </a:t>
            </a:r>
            <a:r>
              <a:rPr lang="en-US" u="sng" dirty="0" smtClean="0"/>
              <a:t>D</a:t>
            </a:r>
            <a:r>
              <a:rPr lang="en-US" dirty="0" smtClean="0"/>
              <a:t>etector.</a:t>
            </a:r>
          </a:p>
          <a:p>
            <a:endParaRPr lang="en-US" dirty="0" smtClean="0"/>
          </a:p>
          <a:p>
            <a:r>
              <a:rPr lang="en-US" dirty="0" smtClean="0"/>
              <a:t>More on plugins later…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90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1586</Words>
  <Application>Microsoft Office PowerPoint</Application>
  <PresentationFormat>Widescreen</PresentationFormat>
  <Paragraphs>302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Office Theme</vt:lpstr>
      <vt:lpstr>Ultrasound Visualization and Analysis using WASL</vt:lpstr>
      <vt:lpstr>Overview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General introduction to WASL</vt:lpstr>
      <vt:lpstr>Overview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Programmability (Command line; Plugins)</vt:lpstr>
      <vt:lpstr>Overview</vt:lpstr>
      <vt:lpstr>Audio integration</vt:lpstr>
      <vt:lpstr>Audio integration</vt:lpstr>
      <vt:lpstr>Overview</vt:lpstr>
      <vt:lpstr>Visualization (…and navigation)</vt:lpstr>
      <vt:lpstr>Overview</vt:lpstr>
      <vt:lpstr>Analysis</vt:lpstr>
      <vt:lpstr>Overview</vt:lpstr>
      <vt:lpstr>Limitations and Conclusion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Visualization and Analysis using WASL</dc:title>
  <dc:creator>Steven Lulich</dc:creator>
  <cp:lastModifiedBy>Steven Lulich</cp:lastModifiedBy>
  <cp:revision>65</cp:revision>
  <dcterms:created xsi:type="dcterms:W3CDTF">2020-10-23T03:30:43Z</dcterms:created>
  <dcterms:modified xsi:type="dcterms:W3CDTF">2020-10-23T17:59:38Z</dcterms:modified>
</cp:coreProperties>
</file>